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59" r:id="rId3"/>
    <p:sldId id="256" r:id="rId4"/>
    <p:sldId id="260" r:id="rId5"/>
    <p:sldId id="261" r:id="rId6"/>
    <p:sldId id="263" r:id="rId7"/>
    <p:sldId id="262" r:id="rId8"/>
    <p:sldId id="265" r:id="rId9"/>
    <p:sldId id="25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6" autoAdjust="0"/>
  </p:normalViewPr>
  <p:slideViewPr>
    <p:cSldViewPr>
      <p:cViewPr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32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ngelaguerrero:Downloads:Respaldo%20presentaci&#243;n%20enero%20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ngelaguerrero:Documents:Datos%20de%20usuario%20de%20Microsoft:Office%202008%20AutoRecovery:.Respaldo%20presentaci&#243;n%20febrero%20(versi&#243;n%201)%20(versi&#243;n%201).xlsb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/>
            </a:pPr>
            <a:r>
              <a:rPr lang="es-ES_tradnl" sz="1200"/>
              <a:t>TABLA 5. Arraigos vs Sentenciados por D.O. (2006-2010)</a:t>
            </a:r>
          </a:p>
        </c:rich>
      </c:tx>
      <c:layout>
        <c:manualLayout>
          <c:xMode val="edge"/>
          <c:yMode val="edge"/>
          <c:x val="6.0028010755274697E-2"/>
          <c:y val="3.18819819923681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334780199318"/>
          <c:y val="0.14736842105263201"/>
          <c:w val="0.57988072264897705"/>
          <c:h val="0.623180830844421"/>
        </c:manualLayout>
      </c:layout>
      <c:barChart>
        <c:barDir val="col"/>
        <c:grouping val="clustered"/>
        <c:varyColors val="0"/>
        <c:ser>
          <c:idx val="0"/>
          <c:order val="0"/>
          <c:tx>
            <c:v>Arraigos</c:v>
          </c:tx>
          <c:spPr>
            <a:solidFill>
              <a:srgbClr val="53B243"/>
            </a:solidFill>
            <a:ln>
              <a:solidFill>
                <a:srgbClr val="53B24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'L36'!$B$2:$F$2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'L36'!$B$3:$F$3</c:f>
              <c:numCache>
                <c:formatCode>General</c:formatCode>
                <c:ptCount val="5"/>
                <c:pt idx="0">
                  <c:v>42</c:v>
                </c:pt>
                <c:pt idx="1">
                  <c:v>703</c:v>
                </c:pt>
                <c:pt idx="2">
                  <c:v>1111</c:v>
                </c:pt>
                <c:pt idx="3">
                  <c:v>1517</c:v>
                </c:pt>
                <c:pt idx="4">
                  <c:v>1679</c:v>
                </c:pt>
              </c:numCache>
            </c:numRef>
          </c:val>
        </c:ser>
        <c:ser>
          <c:idx val="1"/>
          <c:order val="1"/>
          <c:tx>
            <c:v>Sentenciados por delincuencia organizada</c:v>
          </c:tx>
          <c:spPr>
            <a:solidFill>
              <a:srgbClr val="006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'L36'!$B$2:$F$2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'L36'!$B$4:$F$4</c:f>
              <c:numCache>
                <c:formatCode>General</c:formatCode>
                <c:ptCount val="5"/>
                <c:pt idx="0">
                  <c:v>137</c:v>
                </c:pt>
                <c:pt idx="1">
                  <c:v>110</c:v>
                </c:pt>
                <c:pt idx="2">
                  <c:v>176</c:v>
                </c:pt>
                <c:pt idx="3">
                  <c:v>110</c:v>
                </c:pt>
                <c:pt idx="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820880"/>
        <c:axId val="934822512"/>
      </c:barChart>
      <c:catAx>
        <c:axId val="93482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Año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n-US"/>
          </a:p>
        </c:txPr>
        <c:crossAx val="934822512"/>
        <c:crosses val="autoZero"/>
        <c:auto val="1"/>
        <c:lblAlgn val="ctr"/>
        <c:lblOffset val="100"/>
        <c:noMultiLvlLbl val="0"/>
      </c:catAx>
      <c:valAx>
        <c:axId val="934822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# de arraigos/# de sentenciados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482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31284735029298"/>
          <c:y val="0.225090211088182"/>
          <c:w val="0.28863533097059402"/>
          <c:h val="0.29432909466111801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s-ES_tradnl" sz="1200"/>
              <a:t>Tabla 12. Delitos contra la salud 2001-2009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'L38'!$A$56</c:f>
              <c:strCache>
                <c:ptCount val="1"/>
                <c:pt idx="0">
                  <c:v>Posesión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'L38'!$B$55:$D$55</c:f>
              <c:strCache>
                <c:ptCount val="3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</c:strCache>
            </c:strRef>
          </c:cat>
          <c:val>
            <c:numRef>
              <c:f>'L38'!$B$62:$D$62</c:f>
              <c:numCache>
                <c:formatCode>General</c:formatCode>
                <c:ptCount val="3"/>
                <c:pt idx="0" formatCode="0">
                  <c:v>15705.666666666661</c:v>
                </c:pt>
                <c:pt idx="1">
                  <c:v>20288</c:v>
                </c:pt>
                <c:pt idx="2">
                  <c:v>22485</c:v>
                </c:pt>
              </c:numCache>
            </c:numRef>
          </c:val>
        </c:ser>
        <c:ser>
          <c:idx val="1"/>
          <c:order val="1"/>
          <c:tx>
            <c:strRef>
              <c:f>'L38'!$A$57</c:f>
              <c:strCache>
                <c:ptCount val="1"/>
                <c:pt idx="0">
                  <c:v>Consumo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'L38'!$B$55:$D$55</c:f>
              <c:strCache>
                <c:ptCount val="3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</c:strCache>
            </c:strRef>
          </c:cat>
          <c:val>
            <c:numRef>
              <c:f>'L38'!$B$63:$D$63</c:f>
              <c:numCache>
                <c:formatCode>General</c:formatCode>
                <c:ptCount val="3"/>
                <c:pt idx="0" formatCode="0">
                  <c:v>3708</c:v>
                </c:pt>
                <c:pt idx="1">
                  <c:v>12439</c:v>
                </c:pt>
                <c:pt idx="2">
                  <c:v>31580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4816528"/>
        <c:axId val="934821424"/>
      </c:barChart>
      <c:lineChart>
        <c:grouping val="standard"/>
        <c:varyColors val="0"/>
        <c:ser>
          <c:idx val="2"/>
          <c:order val="2"/>
          <c:tx>
            <c:strRef>
              <c:f>'L38'!$A$58</c:f>
              <c:strCache>
                <c:ptCount val="1"/>
                <c:pt idx="0">
                  <c:v>% Consumo 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'L38'!$B$64:$D$64</c:f>
              <c:numCache>
                <c:formatCode>0%</c:formatCode>
                <c:ptCount val="3"/>
                <c:pt idx="0">
                  <c:v>0.19098557692307699</c:v>
                </c:pt>
                <c:pt idx="1">
                  <c:v>0.38008372291991399</c:v>
                </c:pt>
                <c:pt idx="2">
                  <c:v>0.58411531869243005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812720"/>
        <c:axId val="934810544"/>
      </c:lineChart>
      <c:catAx>
        <c:axId val="93481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Periodos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4821424"/>
        <c:crosses val="autoZero"/>
        <c:auto val="1"/>
        <c:lblAlgn val="ctr"/>
        <c:lblOffset val="100"/>
        <c:noMultiLvlLbl val="0"/>
      </c:catAx>
      <c:valAx>
        <c:axId val="934821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Delitos reportados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4816528"/>
        <c:crosses val="autoZero"/>
        <c:crossBetween val="between"/>
      </c:valAx>
      <c:valAx>
        <c:axId val="93481054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Porcentaje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4812720"/>
        <c:crosses val="max"/>
        <c:crossBetween val="between"/>
      </c:valAx>
      <c:catAx>
        <c:axId val="93481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934810544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6B9AB-2201-FD42-8134-42BA8BDDDE21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3EC46E-938A-294B-A68C-61B70B0C9E0D}">
      <dgm:prSet phldrT="[Texto]"/>
      <dgm:spPr/>
      <dgm:t>
        <a:bodyPr/>
        <a:lstStyle/>
        <a:p>
          <a:r>
            <a:rPr lang="es-ES" smtClean="0"/>
            <a:t>Discrecionalidad/indefensión</a:t>
          </a:r>
          <a:endParaRPr lang="es-ES" dirty="0"/>
        </a:p>
      </dgm:t>
    </dgm:pt>
    <dgm:pt modelId="{196BE3CF-A26B-E742-953A-164D95A5A683}" type="parTrans" cxnId="{0981E499-7356-CD48-8F79-B40274B7CE68}">
      <dgm:prSet/>
      <dgm:spPr/>
      <dgm:t>
        <a:bodyPr/>
        <a:lstStyle/>
        <a:p>
          <a:endParaRPr lang="es-ES"/>
        </a:p>
      </dgm:t>
    </dgm:pt>
    <dgm:pt modelId="{E6D5AC7D-2AC8-7943-98B8-C247511F23B7}" type="sibTrans" cxnId="{0981E499-7356-CD48-8F79-B40274B7CE68}">
      <dgm:prSet/>
      <dgm:spPr/>
      <dgm:t>
        <a:bodyPr/>
        <a:lstStyle/>
        <a:p>
          <a:endParaRPr lang="es-ES"/>
        </a:p>
      </dgm:t>
    </dgm:pt>
    <dgm:pt modelId="{4DADCFC4-D89C-A84F-86C3-847996AABFA2}">
      <dgm:prSet phldrT="[Texto]"/>
      <dgm:spPr/>
      <dgm:t>
        <a:bodyPr/>
        <a:lstStyle/>
        <a:p>
          <a:r>
            <a:rPr lang="es-ES" dirty="0" smtClean="0"/>
            <a:t>Conflación de funciones</a:t>
          </a:r>
          <a:endParaRPr lang="es-ES" dirty="0"/>
        </a:p>
      </dgm:t>
    </dgm:pt>
    <dgm:pt modelId="{B3C23809-11C2-0440-84C6-A7641AC063A2}" type="parTrans" cxnId="{0701D9C8-1127-A443-A177-3D73ECA812B8}">
      <dgm:prSet/>
      <dgm:spPr/>
      <dgm:t>
        <a:bodyPr/>
        <a:lstStyle/>
        <a:p>
          <a:endParaRPr lang="es-ES"/>
        </a:p>
      </dgm:t>
    </dgm:pt>
    <dgm:pt modelId="{15F98C2C-9AD4-8941-8FEA-ECD6D31D2E59}" type="sibTrans" cxnId="{0701D9C8-1127-A443-A177-3D73ECA812B8}">
      <dgm:prSet/>
      <dgm:spPr/>
      <dgm:t>
        <a:bodyPr/>
        <a:lstStyle/>
        <a:p>
          <a:endParaRPr lang="es-ES"/>
        </a:p>
      </dgm:t>
    </dgm:pt>
    <dgm:pt modelId="{FD41D022-8231-2E45-991F-4C1D15E82B3A}">
      <dgm:prSet phldrT="[Texto]"/>
      <dgm:spPr/>
      <dgm:t>
        <a:bodyPr/>
        <a:lstStyle/>
        <a:p>
          <a:r>
            <a:rPr lang="es-ES" dirty="0" smtClean="0"/>
            <a:t>Reducción de derechos</a:t>
          </a:r>
          <a:endParaRPr lang="es-ES" dirty="0"/>
        </a:p>
      </dgm:t>
    </dgm:pt>
    <dgm:pt modelId="{0799B932-5610-6442-B184-B315DD0AB32F}" type="parTrans" cxnId="{A1D93954-40A8-1743-BC12-1295ADF1A504}">
      <dgm:prSet/>
      <dgm:spPr/>
      <dgm:t>
        <a:bodyPr/>
        <a:lstStyle/>
        <a:p>
          <a:endParaRPr lang="es-ES"/>
        </a:p>
      </dgm:t>
    </dgm:pt>
    <dgm:pt modelId="{07E3B9AF-F24F-054E-912A-91C133739641}" type="sibTrans" cxnId="{A1D93954-40A8-1743-BC12-1295ADF1A504}">
      <dgm:prSet/>
      <dgm:spPr/>
      <dgm:t>
        <a:bodyPr/>
        <a:lstStyle/>
        <a:p>
          <a:endParaRPr lang="es-ES"/>
        </a:p>
      </dgm:t>
    </dgm:pt>
    <dgm:pt modelId="{3C6F59E5-6F05-3041-880B-D2486A3D721B}">
      <dgm:prSet phldrT="[Texto]"/>
      <dgm:spPr/>
      <dgm:t>
        <a:bodyPr/>
        <a:lstStyle/>
        <a:p>
          <a:r>
            <a:rPr lang="es-ES" dirty="0" smtClean="0"/>
            <a:t>Confusión de conceptos</a:t>
          </a:r>
          <a:endParaRPr lang="es-ES" dirty="0"/>
        </a:p>
      </dgm:t>
    </dgm:pt>
    <dgm:pt modelId="{A17D1324-E55F-9A4B-AA7C-3E3E01EF40C6}" type="parTrans" cxnId="{0094B0DC-F353-444F-9A60-0AAD1DE5D06E}">
      <dgm:prSet/>
      <dgm:spPr/>
      <dgm:t>
        <a:bodyPr/>
        <a:lstStyle/>
        <a:p>
          <a:endParaRPr lang="es-ES"/>
        </a:p>
      </dgm:t>
    </dgm:pt>
    <dgm:pt modelId="{86A2C77D-A3C7-AE44-86DD-66F8B5E35815}" type="sibTrans" cxnId="{0094B0DC-F353-444F-9A60-0AAD1DE5D06E}">
      <dgm:prSet/>
      <dgm:spPr/>
      <dgm:t>
        <a:bodyPr/>
        <a:lstStyle/>
        <a:p>
          <a:endParaRPr lang="es-ES"/>
        </a:p>
      </dgm:t>
    </dgm:pt>
    <dgm:pt modelId="{D13508BC-38BE-884E-B8E2-60D97CF68416}" type="pres">
      <dgm:prSet presAssocID="{5416B9AB-2201-FD42-8134-42BA8BDDDE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E8C2B-C21D-FD49-9270-3E79722D8B11}" type="pres">
      <dgm:prSet presAssocID="{443EC46E-938A-294B-A68C-61B70B0C9E0D}" presName="centerShape" presStyleLbl="node0" presStyleIdx="0" presStyleCnt="1"/>
      <dgm:spPr/>
      <dgm:t>
        <a:bodyPr/>
        <a:lstStyle/>
        <a:p>
          <a:endParaRPr lang="es-ES"/>
        </a:p>
      </dgm:t>
    </dgm:pt>
    <dgm:pt modelId="{E1100200-26FE-8247-96D0-0DAFFEAEFA6F}" type="pres">
      <dgm:prSet presAssocID="{B3C23809-11C2-0440-84C6-A7641AC063A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AEF565BA-5E38-7441-A205-9787C0A5481C}" type="pres">
      <dgm:prSet presAssocID="{4DADCFC4-D89C-A84F-86C3-847996AABF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7A8B1-E889-DC49-B4B7-2EF39BA12397}" type="pres">
      <dgm:prSet presAssocID="{0799B932-5610-6442-B184-B315DD0AB32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7E2BB1D-3542-E744-AE8D-1C54BD92D3A3}" type="pres">
      <dgm:prSet presAssocID="{FD41D022-8231-2E45-991F-4C1D15E82B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ACA64-7C8D-C942-8B9E-640B5B86054E}" type="pres">
      <dgm:prSet presAssocID="{A17D1324-E55F-9A4B-AA7C-3E3E01EF40C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BD6AB85-9512-7644-9517-1538CAFFF0E0}" type="pres">
      <dgm:prSet presAssocID="{3C6F59E5-6F05-3041-880B-D2486A3D72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DDC6D1-3561-5E4D-A7F5-5D941401A458}" type="presOf" srcId="{0799B932-5610-6442-B184-B315DD0AB32F}" destId="{C757A8B1-E889-DC49-B4B7-2EF39BA12397}" srcOrd="0" destOrd="0" presId="urn:microsoft.com/office/officeart/2005/8/layout/radial4"/>
    <dgm:cxn modelId="{A1D93954-40A8-1743-BC12-1295ADF1A504}" srcId="{443EC46E-938A-294B-A68C-61B70B0C9E0D}" destId="{FD41D022-8231-2E45-991F-4C1D15E82B3A}" srcOrd="1" destOrd="0" parTransId="{0799B932-5610-6442-B184-B315DD0AB32F}" sibTransId="{07E3B9AF-F24F-054E-912A-91C133739641}"/>
    <dgm:cxn modelId="{0701D9C8-1127-A443-A177-3D73ECA812B8}" srcId="{443EC46E-938A-294B-A68C-61B70B0C9E0D}" destId="{4DADCFC4-D89C-A84F-86C3-847996AABFA2}" srcOrd="0" destOrd="0" parTransId="{B3C23809-11C2-0440-84C6-A7641AC063A2}" sibTransId="{15F98C2C-9AD4-8941-8FEA-ECD6D31D2E59}"/>
    <dgm:cxn modelId="{C421D1FA-6867-D243-A5BD-5ACE41622403}" type="presOf" srcId="{A17D1324-E55F-9A4B-AA7C-3E3E01EF40C6}" destId="{5A4ACA64-7C8D-C942-8B9E-640B5B86054E}" srcOrd="0" destOrd="0" presId="urn:microsoft.com/office/officeart/2005/8/layout/radial4"/>
    <dgm:cxn modelId="{0981E499-7356-CD48-8F79-B40274B7CE68}" srcId="{5416B9AB-2201-FD42-8134-42BA8BDDDE21}" destId="{443EC46E-938A-294B-A68C-61B70B0C9E0D}" srcOrd="0" destOrd="0" parTransId="{196BE3CF-A26B-E742-953A-164D95A5A683}" sibTransId="{E6D5AC7D-2AC8-7943-98B8-C247511F23B7}"/>
    <dgm:cxn modelId="{EBAB185B-8D60-1644-A566-2ACB27428C4B}" type="presOf" srcId="{4DADCFC4-D89C-A84F-86C3-847996AABFA2}" destId="{AEF565BA-5E38-7441-A205-9787C0A5481C}" srcOrd="0" destOrd="0" presId="urn:microsoft.com/office/officeart/2005/8/layout/radial4"/>
    <dgm:cxn modelId="{99C5A1C8-ECC4-3A49-99EC-3A11DE2AFC64}" type="presOf" srcId="{FD41D022-8231-2E45-991F-4C1D15E82B3A}" destId="{27E2BB1D-3542-E744-AE8D-1C54BD92D3A3}" srcOrd="0" destOrd="0" presId="urn:microsoft.com/office/officeart/2005/8/layout/radial4"/>
    <dgm:cxn modelId="{FE39007A-1426-7343-BF8F-55609DFA3EB4}" type="presOf" srcId="{3C6F59E5-6F05-3041-880B-D2486A3D721B}" destId="{1BD6AB85-9512-7644-9517-1538CAFFF0E0}" srcOrd="0" destOrd="0" presId="urn:microsoft.com/office/officeart/2005/8/layout/radial4"/>
    <dgm:cxn modelId="{24C00FCC-F9EC-F34C-BC2E-21CAB3A83FCF}" type="presOf" srcId="{443EC46E-938A-294B-A68C-61B70B0C9E0D}" destId="{679E8C2B-C21D-FD49-9270-3E79722D8B11}" srcOrd="0" destOrd="0" presId="urn:microsoft.com/office/officeart/2005/8/layout/radial4"/>
    <dgm:cxn modelId="{0094B0DC-F353-444F-9A60-0AAD1DE5D06E}" srcId="{443EC46E-938A-294B-A68C-61B70B0C9E0D}" destId="{3C6F59E5-6F05-3041-880B-D2486A3D721B}" srcOrd="2" destOrd="0" parTransId="{A17D1324-E55F-9A4B-AA7C-3E3E01EF40C6}" sibTransId="{86A2C77D-A3C7-AE44-86DD-66F8B5E35815}"/>
    <dgm:cxn modelId="{97ECB856-16CA-1246-849B-C8BC3F10D8B2}" type="presOf" srcId="{B3C23809-11C2-0440-84C6-A7641AC063A2}" destId="{E1100200-26FE-8247-96D0-0DAFFEAEFA6F}" srcOrd="0" destOrd="0" presId="urn:microsoft.com/office/officeart/2005/8/layout/radial4"/>
    <dgm:cxn modelId="{D4C289CE-86CF-A643-876C-D92CCAF7784A}" type="presOf" srcId="{5416B9AB-2201-FD42-8134-42BA8BDDDE21}" destId="{D13508BC-38BE-884E-B8E2-60D97CF68416}" srcOrd="0" destOrd="0" presId="urn:microsoft.com/office/officeart/2005/8/layout/radial4"/>
    <dgm:cxn modelId="{3D021ED5-709C-ED41-9AB4-EF4250458F42}" type="presParOf" srcId="{D13508BC-38BE-884E-B8E2-60D97CF68416}" destId="{679E8C2B-C21D-FD49-9270-3E79722D8B11}" srcOrd="0" destOrd="0" presId="urn:microsoft.com/office/officeart/2005/8/layout/radial4"/>
    <dgm:cxn modelId="{E27F94C3-A614-4B44-BB22-04045355FF1A}" type="presParOf" srcId="{D13508BC-38BE-884E-B8E2-60D97CF68416}" destId="{E1100200-26FE-8247-96D0-0DAFFEAEFA6F}" srcOrd="1" destOrd="0" presId="urn:microsoft.com/office/officeart/2005/8/layout/radial4"/>
    <dgm:cxn modelId="{12152EF7-EDDF-0044-AF75-1AEF3A40AFE6}" type="presParOf" srcId="{D13508BC-38BE-884E-B8E2-60D97CF68416}" destId="{AEF565BA-5E38-7441-A205-9787C0A5481C}" srcOrd="2" destOrd="0" presId="urn:microsoft.com/office/officeart/2005/8/layout/radial4"/>
    <dgm:cxn modelId="{972FB5BF-72C9-0741-A2A6-789A63FE5A2B}" type="presParOf" srcId="{D13508BC-38BE-884E-B8E2-60D97CF68416}" destId="{C757A8B1-E889-DC49-B4B7-2EF39BA12397}" srcOrd="3" destOrd="0" presId="urn:microsoft.com/office/officeart/2005/8/layout/radial4"/>
    <dgm:cxn modelId="{3440476C-78DD-B54D-A396-D4BBEFA21FDF}" type="presParOf" srcId="{D13508BC-38BE-884E-B8E2-60D97CF68416}" destId="{27E2BB1D-3542-E744-AE8D-1C54BD92D3A3}" srcOrd="4" destOrd="0" presId="urn:microsoft.com/office/officeart/2005/8/layout/radial4"/>
    <dgm:cxn modelId="{25BDC5AC-A838-224B-8A05-CC87C2F3D290}" type="presParOf" srcId="{D13508BC-38BE-884E-B8E2-60D97CF68416}" destId="{5A4ACA64-7C8D-C942-8B9E-640B5B86054E}" srcOrd="5" destOrd="0" presId="urn:microsoft.com/office/officeart/2005/8/layout/radial4"/>
    <dgm:cxn modelId="{410816EA-270B-5043-8A20-79E1B2B65EBB}" type="presParOf" srcId="{D13508BC-38BE-884E-B8E2-60D97CF68416}" destId="{1BD6AB85-9512-7644-9517-1538CAFFF0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817C6-FB41-064F-BF89-E9181243F9F1}" type="doc">
      <dgm:prSet loTypeId="urn:microsoft.com/office/officeart/2005/8/layout/funnel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762D0-2BA9-2348-8CBA-025092A6B738}">
      <dgm:prSet phldrT="[Texto]"/>
      <dgm:spPr/>
      <dgm:t>
        <a:bodyPr/>
        <a:lstStyle/>
        <a:p>
          <a:r>
            <a:rPr lang="es-ES" dirty="0" smtClean="0"/>
            <a:t>Seguridad Nacional</a:t>
          </a:r>
          <a:endParaRPr lang="es-ES" dirty="0"/>
        </a:p>
      </dgm:t>
    </dgm:pt>
    <dgm:pt modelId="{429C565C-6000-9146-AC8C-0DCB1A500C03}" type="parTrans" cxnId="{42246656-4C34-1F44-AEB3-97834D8EBF1C}">
      <dgm:prSet/>
      <dgm:spPr/>
      <dgm:t>
        <a:bodyPr/>
        <a:lstStyle/>
        <a:p>
          <a:endParaRPr lang="es-ES"/>
        </a:p>
      </dgm:t>
    </dgm:pt>
    <dgm:pt modelId="{421CF7ED-5A1F-5141-92A7-35420D3F4586}" type="sibTrans" cxnId="{42246656-4C34-1F44-AEB3-97834D8EBF1C}">
      <dgm:prSet/>
      <dgm:spPr/>
      <dgm:t>
        <a:bodyPr/>
        <a:lstStyle/>
        <a:p>
          <a:endParaRPr lang="es-ES"/>
        </a:p>
      </dgm:t>
    </dgm:pt>
    <dgm:pt modelId="{BEC499E2-B895-6244-84F9-6F2CF81DC687}">
      <dgm:prSet phldrT="[Texto]"/>
      <dgm:spPr/>
      <dgm:t>
        <a:bodyPr/>
        <a:lstStyle/>
        <a:p>
          <a:r>
            <a:rPr lang="es-ES" dirty="0" smtClean="0"/>
            <a:t>Seguridad Pública</a:t>
          </a:r>
          <a:endParaRPr lang="es-ES" dirty="0"/>
        </a:p>
      </dgm:t>
    </dgm:pt>
    <dgm:pt modelId="{DEE07BF8-839A-DD4F-BD9C-B9D94D501BAB}" type="parTrans" cxnId="{6806C676-A2C8-C64A-85B6-2E9139DB683F}">
      <dgm:prSet/>
      <dgm:spPr/>
      <dgm:t>
        <a:bodyPr/>
        <a:lstStyle/>
        <a:p>
          <a:endParaRPr lang="es-ES"/>
        </a:p>
      </dgm:t>
    </dgm:pt>
    <dgm:pt modelId="{5FC00809-EB62-A54C-829E-A11CEB341BCD}" type="sibTrans" cxnId="{6806C676-A2C8-C64A-85B6-2E9139DB683F}">
      <dgm:prSet/>
      <dgm:spPr/>
      <dgm:t>
        <a:bodyPr/>
        <a:lstStyle/>
        <a:p>
          <a:endParaRPr lang="es-ES"/>
        </a:p>
      </dgm:t>
    </dgm:pt>
    <dgm:pt modelId="{9AE54364-11BF-E249-9C35-2F10679C3416}">
      <dgm:prSet phldrT="[Texto]"/>
      <dgm:spPr/>
      <dgm:t>
        <a:bodyPr/>
        <a:lstStyle/>
        <a:p>
          <a:r>
            <a:rPr lang="es-ES" dirty="0" smtClean="0"/>
            <a:t>Procuración de justicia</a:t>
          </a:r>
          <a:endParaRPr lang="es-ES" dirty="0"/>
        </a:p>
      </dgm:t>
    </dgm:pt>
    <dgm:pt modelId="{BA3C87BF-4EF5-E84F-A4F5-2D3590947E50}" type="parTrans" cxnId="{8659E11F-9C20-1B4C-9666-DE128F5E9E9E}">
      <dgm:prSet/>
      <dgm:spPr/>
      <dgm:t>
        <a:bodyPr/>
        <a:lstStyle/>
        <a:p>
          <a:endParaRPr lang="es-ES"/>
        </a:p>
      </dgm:t>
    </dgm:pt>
    <dgm:pt modelId="{61450254-500C-F14D-9F5B-D66253C6D677}" type="sibTrans" cxnId="{8659E11F-9C20-1B4C-9666-DE128F5E9E9E}">
      <dgm:prSet/>
      <dgm:spPr/>
      <dgm:t>
        <a:bodyPr/>
        <a:lstStyle/>
        <a:p>
          <a:endParaRPr lang="es-ES"/>
        </a:p>
      </dgm:t>
    </dgm:pt>
    <dgm:pt modelId="{91456861-CC50-AD45-B3EA-6BFEF4E23628}">
      <dgm:prSet phldrT="[Texto]"/>
      <dgm:spPr/>
      <dgm:t>
        <a:bodyPr/>
        <a:lstStyle/>
        <a:p>
          <a:r>
            <a:rPr lang="es-ES" dirty="0" smtClean="0"/>
            <a:t>Responsabilidades difusas / indefensión de la ciudadanía</a:t>
          </a:r>
          <a:endParaRPr lang="es-ES" dirty="0"/>
        </a:p>
      </dgm:t>
    </dgm:pt>
    <dgm:pt modelId="{60E49AD1-310E-E54C-8BF8-0629759EA55E}" type="parTrans" cxnId="{1AB4BC7B-B38A-8241-9E3D-E1262EE5DEBA}">
      <dgm:prSet/>
      <dgm:spPr/>
      <dgm:t>
        <a:bodyPr/>
        <a:lstStyle/>
        <a:p>
          <a:endParaRPr lang="es-ES"/>
        </a:p>
      </dgm:t>
    </dgm:pt>
    <dgm:pt modelId="{3A584E03-54AC-7C47-81FD-77E0B0FA6822}" type="sibTrans" cxnId="{1AB4BC7B-B38A-8241-9E3D-E1262EE5DEBA}">
      <dgm:prSet/>
      <dgm:spPr/>
      <dgm:t>
        <a:bodyPr/>
        <a:lstStyle/>
        <a:p>
          <a:endParaRPr lang="es-ES"/>
        </a:p>
      </dgm:t>
    </dgm:pt>
    <dgm:pt modelId="{0E39BC25-7A48-BF4C-9B07-34186D1565BB}" type="pres">
      <dgm:prSet presAssocID="{EAF817C6-FB41-064F-BF89-E9181243F9F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2DD2D-9006-F145-A15E-975AE73B8F2F}" type="pres">
      <dgm:prSet presAssocID="{EAF817C6-FB41-064F-BF89-E9181243F9F1}" presName="ellipse" presStyleLbl="trBgShp" presStyleIdx="0" presStyleCnt="1" custScaleX="113605" custScaleY="153097" custLinFactNeighborX="783" custLinFactNeighborY="-40067"/>
      <dgm:spPr/>
    </dgm:pt>
    <dgm:pt modelId="{CB96F0FE-9318-964A-B00F-109B8A935FC9}" type="pres">
      <dgm:prSet presAssocID="{EAF817C6-FB41-064F-BF89-E9181243F9F1}" presName="arrow1" presStyleLbl="fgShp" presStyleIdx="0" presStyleCnt="1" custLinFactY="99332" custLinFactNeighborX="11884" custLinFactNeighborY="100000"/>
      <dgm:spPr/>
    </dgm:pt>
    <dgm:pt modelId="{4FBBFD88-5997-FE41-8653-EDCB88945319}" type="pres">
      <dgm:prSet presAssocID="{EAF817C6-FB41-064F-BF89-E9181243F9F1}" presName="rectangle" presStyleLbl="revTx" presStyleIdx="0" presStyleCnt="1" custLinFactY="29203" custLinFactNeighborX="272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3100C5-7A8E-AD4B-9474-C2A73060B8AD}" type="pres">
      <dgm:prSet presAssocID="{BEC499E2-B895-6244-84F9-6F2CF81DC68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01D91-31FC-C24E-9FA3-377E428B7623}" type="pres">
      <dgm:prSet presAssocID="{9AE54364-11BF-E249-9C35-2F10679C3416}" presName="item2" presStyleLbl="node1" presStyleIdx="1" presStyleCnt="3" custScaleX="147399" custScaleY="12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5DFED-BB70-C244-A56B-10FD2BAE1014}" type="pres">
      <dgm:prSet presAssocID="{91456861-CC50-AD45-B3EA-6BFEF4E23628}" presName="item3" presStyleLbl="node1" presStyleIdx="2" presStyleCnt="3" custScaleX="137662" custScaleY="143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B02B3-1B27-3D47-9186-6E835A5D7F49}" type="pres">
      <dgm:prSet presAssocID="{EAF817C6-FB41-064F-BF89-E9181243F9F1}" presName="funnel" presStyleLbl="trAlignAcc1" presStyleIdx="0" presStyleCnt="1" custScaleX="115632" custScaleY="155642"/>
      <dgm:spPr/>
    </dgm:pt>
  </dgm:ptLst>
  <dgm:cxnLst>
    <dgm:cxn modelId="{2A1B408E-962F-6A4F-973B-238BDC19FCD6}" type="presOf" srcId="{BEC499E2-B895-6244-84F9-6F2CF81DC687}" destId="{F9201D91-31FC-C24E-9FA3-377E428B7623}" srcOrd="0" destOrd="0" presId="urn:microsoft.com/office/officeart/2005/8/layout/funnel1"/>
    <dgm:cxn modelId="{1AB4BC7B-B38A-8241-9E3D-E1262EE5DEBA}" srcId="{EAF817C6-FB41-064F-BF89-E9181243F9F1}" destId="{91456861-CC50-AD45-B3EA-6BFEF4E23628}" srcOrd="3" destOrd="0" parTransId="{60E49AD1-310E-E54C-8BF8-0629759EA55E}" sibTransId="{3A584E03-54AC-7C47-81FD-77E0B0FA6822}"/>
    <dgm:cxn modelId="{42246656-4C34-1F44-AEB3-97834D8EBF1C}" srcId="{EAF817C6-FB41-064F-BF89-E9181243F9F1}" destId="{BF8762D0-2BA9-2348-8CBA-025092A6B738}" srcOrd="0" destOrd="0" parTransId="{429C565C-6000-9146-AC8C-0DCB1A500C03}" sibTransId="{421CF7ED-5A1F-5141-92A7-35420D3F4586}"/>
    <dgm:cxn modelId="{45CC9F46-782C-6F41-9862-A568FC5DFFED}" type="presOf" srcId="{91456861-CC50-AD45-B3EA-6BFEF4E23628}" destId="{4FBBFD88-5997-FE41-8653-EDCB88945319}" srcOrd="0" destOrd="0" presId="urn:microsoft.com/office/officeart/2005/8/layout/funnel1"/>
    <dgm:cxn modelId="{51A1D8C9-FE34-7441-9CD4-4B79EE593C85}" type="presOf" srcId="{BF8762D0-2BA9-2348-8CBA-025092A6B738}" destId="{5395DFED-BB70-C244-A56B-10FD2BAE1014}" srcOrd="0" destOrd="0" presId="urn:microsoft.com/office/officeart/2005/8/layout/funnel1"/>
    <dgm:cxn modelId="{8659E11F-9C20-1B4C-9666-DE128F5E9E9E}" srcId="{EAF817C6-FB41-064F-BF89-E9181243F9F1}" destId="{9AE54364-11BF-E249-9C35-2F10679C3416}" srcOrd="2" destOrd="0" parTransId="{BA3C87BF-4EF5-E84F-A4F5-2D3590947E50}" sibTransId="{61450254-500C-F14D-9F5B-D66253C6D677}"/>
    <dgm:cxn modelId="{D7B9B905-06ED-184F-A770-158A84A44208}" type="presOf" srcId="{9AE54364-11BF-E249-9C35-2F10679C3416}" destId="{F83100C5-7A8E-AD4B-9474-C2A73060B8AD}" srcOrd="0" destOrd="0" presId="urn:microsoft.com/office/officeart/2005/8/layout/funnel1"/>
    <dgm:cxn modelId="{6806C676-A2C8-C64A-85B6-2E9139DB683F}" srcId="{EAF817C6-FB41-064F-BF89-E9181243F9F1}" destId="{BEC499E2-B895-6244-84F9-6F2CF81DC687}" srcOrd="1" destOrd="0" parTransId="{DEE07BF8-839A-DD4F-BD9C-B9D94D501BAB}" sibTransId="{5FC00809-EB62-A54C-829E-A11CEB341BCD}"/>
    <dgm:cxn modelId="{32441956-4957-6447-BE97-4B68AEDCE495}" type="presOf" srcId="{EAF817C6-FB41-064F-BF89-E9181243F9F1}" destId="{0E39BC25-7A48-BF4C-9B07-34186D1565BB}" srcOrd="0" destOrd="0" presId="urn:microsoft.com/office/officeart/2005/8/layout/funnel1"/>
    <dgm:cxn modelId="{4FDAD451-C8A6-0C43-89C2-20EF997551FF}" type="presParOf" srcId="{0E39BC25-7A48-BF4C-9B07-34186D1565BB}" destId="{CCE2DD2D-9006-F145-A15E-975AE73B8F2F}" srcOrd="0" destOrd="0" presId="urn:microsoft.com/office/officeart/2005/8/layout/funnel1"/>
    <dgm:cxn modelId="{3ED3795F-3B05-204A-B3A3-3DBD4CD55E93}" type="presParOf" srcId="{0E39BC25-7A48-BF4C-9B07-34186D1565BB}" destId="{CB96F0FE-9318-964A-B00F-109B8A935FC9}" srcOrd="1" destOrd="0" presId="urn:microsoft.com/office/officeart/2005/8/layout/funnel1"/>
    <dgm:cxn modelId="{A085C8B5-4763-644C-B1E8-6B5F8D865034}" type="presParOf" srcId="{0E39BC25-7A48-BF4C-9B07-34186D1565BB}" destId="{4FBBFD88-5997-FE41-8653-EDCB88945319}" srcOrd="2" destOrd="0" presId="urn:microsoft.com/office/officeart/2005/8/layout/funnel1"/>
    <dgm:cxn modelId="{030B4C54-16F7-2544-BAA3-5DE20F3AB2E6}" type="presParOf" srcId="{0E39BC25-7A48-BF4C-9B07-34186D1565BB}" destId="{F83100C5-7A8E-AD4B-9474-C2A73060B8AD}" srcOrd="3" destOrd="0" presId="urn:microsoft.com/office/officeart/2005/8/layout/funnel1"/>
    <dgm:cxn modelId="{FA8D8155-F1E3-C846-AD7B-C2278D007931}" type="presParOf" srcId="{0E39BC25-7A48-BF4C-9B07-34186D1565BB}" destId="{F9201D91-31FC-C24E-9FA3-377E428B7623}" srcOrd="4" destOrd="0" presId="urn:microsoft.com/office/officeart/2005/8/layout/funnel1"/>
    <dgm:cxn modelId="{6B211C48-1F54-AB49-8B5D-06C617231E21}" type="presParOf" srcId="{0E39BC25-7A48-BF4C-9B07-34186D1565BB}" destId="{5395DFED-BB70-C244-A56B-10FD2BAE1014}" srcOrd="5" destOrd="0" presId="urn:microsoft.com/office/officeart/2005/8/layout/funnel1"/>
    <dgm:cxn modelId="{20128C5E-714D-2E4E-A284-B50380FF11C5}" type="presParOf" srcId="{0E39BC25-7A48-BF4C-9B07-34186D1565BB}" destId="{05FB02B3-1B27-3D47-9186-6E835A5D7F4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817C6-FB41-064F-BF89-E9181243F9F1}" type="doc">
      <dgm:prSet loTypeId="urn:microsoft.com/office/officeart/2009/layout/Reverse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762D0-2BA9-2348-8CBA-025092A6B738}">
      <dgm:prSet phldrT="[Texto]"/>
      <dgm:spPr/>
      <dgm:t>
        <a:bodyPr/>
        <a:lstStyle/>
        <a:p>
          <a:r>
            <a:rPr lang="es-ES" dirty="0" smtClean="0"/>
            <a:t>Delincuencia organizada</a:t>
          </a:r>
          <a:endParaRPr lang="es-ES" dirty="0"/>
        </a:p>
      </dgm:t>
    </dgm:pt>
    <dgm:pt modelId="{429C565C-6000-9146-AC8C-0DCB1A500C03}" type="parTrans" cxnId="{42246656-4C34-1F44-AEB3-97834D8EBF1C}">
      <dgm:prSet/>
      <dgm:spPr/>
      <dgm:t>
        <a:bodyPr/>
        <a:lstStyle/>
        <a:p>
          <a:endParaRPr lang="es-ES"/>
        </a:p>
      </dgm:t>
    </dgm:pt>
    <dgm:pt modelId="{421CF7ED-5A1F-5141-92A7-35420D3F4586}" type="sibTrans" cxnId="{42246656-4C34-1F44-AEB3-97834D8EBF1C}">
      <dgm:prSet/>
      <dgm:spPr/>
      <dgm:t>
        <a:bodyPr/>
        <a:lstStyle/>
        <a:p>
          <a:endParaRPr lang="es-ES"/>
        </a:p>
      </dgm:t>
    </dgm:pt>
    <dgm:pt modelId="{BEC499E2-B895-6244-84F9-6F2CF81DC687}">
      <dgm:prSet phldrT="[Texto]"/>
      <dgm:spPr/>
      <dgm:t>
        <a:bodyPr/>
        <a:lstStyle/>
        <a:p>
          <a:r>
            <a:rPr lang="es-ES" dirty="0" smtClean="0"/>
            <a:t>Delitos graves</a:t>
          </a:r>
          <a:endParaRPr lang="es-ES" dirty="0"/>
        </a:p>
      </dgm:t>
    </dgm:pt>
    <dgm:pt modelId="{DEE07BF8-839A-DD4F-BD9C-B9D94D501BAB}" type="parTrans" cxnId="{6806C676-A2C8-C64A-85B6-2E9139DB683F}">
      <dgm:prSet/>
      <dgm:spPr/>
      <dgm:t>
        <a:bodyPr/>
        <a:lstStyle/>
        <a:p>
          <a:endParaRPr lang="es-ES"/>
        </a:p>
      </dgm:t>
    </dgm:pt>
    <dgm:pt modelId="{5FC00809-EB62-A54C-829E-A11CEB341BCD}" type="sibTrans" cxnId="{6806C676-A2C8-C64A-85B6-2E9139DB683F}">
      <dgm:prSet/>
      <dgm:spPr/>
      <dgm:t>
        <a:bodyPr/>
        <a:lstStyle/>
        <a:p>
          <a:endParaRPr lang="es-ES"/>
        </a:p>
      </dgm:t>
    </dgm:pt>
    <dgm:pt modelId="{FBBB28F8-09E1-FC47-BA2A-407565A49C33}" type="pres">
      <dgm:prSet presAssocID="{EAF817C6-FB41-064F-BF89-E9181243F9F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AF0631-99ED-BD44-B39B-32413564FBCF}" type="pres">
      <dgm:prSet presAssocID="{EAF817C6-FB41-064F-BF89-E9181243F9F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05F4-0DE7-F14B-A44A-4ECEE359DA16}" type="pres">
      <dgm:prSet presAssocID="{EAF817C6-FB41-064F-BF89-E9181243F9F1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EEE6BCA0-AC3B-AE4A-A9EB-2656D2FFFB57}" type="pres">
      <dgm:prSet presAssocID="{EAF817C6-FB41-064F-BF89-E9181243F9F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F6DE1-D841-7345-B2B4-0F0D23BD968E}" type="pres">
      <dgm:prSet presAssocID="{EAF817C6-FB41-064F-BF89-E9181243F9F1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88E3912-D653-C942-9C60-BF041E1E3650}" type="pres">
      <dgm:prSet presAssocID="{EAF817C6-FB41-064F-BF89-E9181243F9F1}" presName="TopArrow" presStyleLbl="node1" presStyleIdx="0" presStyleCnt="2"/>
      <dgm:spPr/>
    </dgm:pt>
    <dgm:pt modelId="{9CD97488-E636-CC43-8C5C-D25AB20E8525}" type="pres">
      <dgm:prSet presAssocID="{EAF817C6-FB41-064F-BF89-E9181243F9F1}" presName="BottomArrow" presStyleLbl="node1" presStyleIdx="1" presStyleCnt="2"/>
      <dgm:spPr/>
    </dgm:pt>
  </dgm:ptLst>
  <dgm:cxnLst>
    <dgm:cxn modelId="{400D5566-23B1-BF42-93AC-1124B0073DC7}" type="presOf" srcId="{BF8762D0-2BA9-2348-8CBA-025092A6B738}" destId="{32AF0631-99ED-BD44-B39B-32413564FBCF}" srcOrd="0" destOrd="0" presId="urn:microsoft.com/office/officeart/2009/layout/ReverseList"/>
    <dgm:cxn modelId="{9513857C-41F1-054D-89C8-00FAF1BAB1EC}" type="presOf" srcId="{EAF817C6-FB41-064F-BF89-E9181243F9F1}" destId="{FBBB28F8-09E1-FC47-BA2A-407565A49C33}" srcOrd="0" destOrd="0" presId="urn:microsoft.com/office/officeart/2009/layout/ReverseList"/>
    <dgm:cxn modelId="{57BE6493-AC8B-EF4C-9925-82E67C28BFA3}" type="presOf" srcId="{BF8762D0-2BA9-2348-8CBA-025092A6B738}" destId="{92FD05F4-0DE7-F14B-A44A-4ECEE359DA16}" srcOrd="1" destOrd="0" presId="urn:microsoft.com/office/officeart/2009/layout/ReverseList"/>
    <dgm:cxn modelId="{24713DE8-C100-0D47-9859-8F073B18BFB3}" type="presOf" srcId="{BEC499E2-B895-6244-84F9-6F2CF81DC687}" destId="{EEE6BCA0-AC3B-AE4A-A9EB-2656D2FFFB57}" srcOrd="0" destOrd="0" presId="urn:microsoft.com/office/officeart/2009/layout/ReverseList"/>
    <dgm:cxn modelId="{6806C676-A2C8-C64A-85B6-2E9139DB683F}" srcId="{EAF817C6-FB41-064F-BF89-E9181243F9F1}" destId="{BEC499E2-B895-6244-84F9-6F2CF81DC687}" srcOrd="1" destOrd="0" parTransId="{DEE07BF8-839A-DD4F-BD9C-B9D94D501BAB}" sibTransId="{5FC00809-EB62-A54C-829E-A11CEB341BCD}"/>
    <dgm:cxn modelId="{5B1C2F76-4CF7-3C48-9C1B-AAF74F3DDF23}" type="presOf" srcId="{BEC499E2-B895-6244-84F9-6F2CF81DC687}" destId="{504F6DE1-D841-7345-B2B4-0F0D23BD968E}" srcOrd="1" destOrd="0" presId="urn:microsoft.com/office/officeart/2009/layout/ReverseList"/>
    <dgm:cxn modelId="{42246656-4C34-1F44-AEB3-97834D8EBF1C}" srcId="{EAF817C6-FB41-064F-BF89-E9181243F9F1}" destId="{BF8762D0-2BA9-2348-8CBA-025092A6B738}" srcOrd="0" destOrd="0" parTransId="{429C565C-6000-9146-AC8C-0DCB1A500C03}" sibTransId="{421CF7ED-5A1F-5141-92A7-35420D3F4586}"/>
    <dgm:cxn modelId="{B02C0731-2EBC-0C46-8E59-6ED8D5258C73}" type="presParOf" srcId="{FBBB28F8-09E1-FC47-BA2A-407565A49C33}" destId="{32AF0631-99ED-BD44-B39B-32413564FBCF}" srcOrd="0" destOrd="0" presId="urn:microsoft.com/office/officeart/2009/layout/ReverseList"/>
    <dgm:cxn modelId="{695512FF-BEDE-2A48-9821-5130F128F8AC}" type="presParOf" srcId="{FBBB28F8-09E1-FC47-BA2A-407565A49C33}" destId="{92FD05F4-0DE7-F14B-A44A-4ECEE359DA16}" srcOrd="1" destOrd="0" presId="urn:microsoft.com/office/officeart/2009/layout/ReverseList"/>
    <dgm:cxn modelId="{40EF2028-9C03-B844-A1AC-CC05BF904060}" type="presParOf" srcId="{FBBB28F8-09E1-FC47-BA2A-407565A49C33}" destId="{EEE6BCA0-AC3B-AE4A-A9EB-2656D2FFFB57}" srcOrd="2" destOrd="0" presId="urn:microsoft.com/office/officeart/2009/layout/ReverseList"/>
    <dgm:cxn modelId="{AD80D4FE-4298-F744-92D9-9D1D87BD01B5}" type="presParOf" srcId="{FBBB28F8-09E1-FC47-BA2A-407565A49C33}" destId="{504F6DE1-D841-7345-B2B4-0F0D23BD968E}" srcOrd="3" destOrd="0" presId="urn:microsoft.com/office/officeart/2009/layout/ReverseList"/>
    <dgm:cxn modelId="{878955F9-6E6C-2C47-837D-A7E32A83DCED}" type="presParOf" srcId="{FBBB28F8-09E1-FC47-BA2A-407565A49C33}" destId="{588E3912-D653-C942-9C60-BF041E1E3650}" srcOrd="4" destOrd="0" presId="urn:microsoft.com/office/officeart/2009/layout/ReverseList"/>
    <dgm:cxn modelId="{EE4B5DBA-136F-C249-B65A-5896C0F13FC9}" type="presParOf" srcId="{FBBB28F8-09E1-FC47-BA2A-407565A49C33}" destId="{9CD97488-E636-CC43-8C5C-D25AB20E852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817C6-FB41-064F-BF89-E9181243F9F1}" type="doc">
      <dgm:prSet loTypeId="urn:microsoft.com/office/officeart/2009/layout/Reverse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C499E2-B895-6244-84F9-6F2CF81DC687}">
      <dgm:prSet phldrT="[Texto]"/>
      <dgm:spPr/>
      <dgm:t>
        <a:bodyPr/>
        <a:lstStyle/>
        <a:p>
          <a:r>
            <a:rPr lang="es-ES" dirty="0" smtClean="0"/>
            <a:t>Delincuencia organizada</a:t>
          </a:r>
          <a:endParaRPr lang="es-ES" dirty="0"/>
        </a:p>
      </dgm:t>
    </dgm:pt>
    <dgm:pt modelId="{DEE07BF8-839A-DD4F-BD9C-B9D94D501BAB}" type="parTrans" cxnId="{6806C676-A2C8-C64A-85B6-2E9139DB683F}">
      <dgm:prSet/>
      <dgm:spPr/>
      <dgm:t>
        <a:bodyPr/>
        <a:lstStyle/>
        <a:p>
          <a:endParaRPr lang="es-ES"/>
        </a:p>
      </dgm:t>
    </dgm:pt>
    <dgm:pt modelId="{5FC00809-EB62-A54C-829E-A11CEB341BCD}" type="sibTrans" cxnId="{6806C676-A2C8-C64A-85B6-2E9139DB683F}">
      <dgm:prSet/>
      <dgm:spPr/>
      <dgm:t>
        <a:bodyPr/>
        <a:lstStyle/>
        <a:p>
          <a:endParaRPr lang="es-ES"/>
        </a:p>
      </dgm:t>
    </dgm:pt>
    <dgm:pt modelId="{07967785-CB93-4C43-90A4-664C8644E101}">
      <dgm:prSet phldrT="[Texto]"/>
      <dgm:spPr/>
      <dgm:t>
        <a:bodyPr/>
        <a:lstStyle/>
        <a:p>
          <a:r>
            <a:rPr lang="es-ES" dirty="0" smtClean="0"/>
            <a:t>Delitos contrala salud</a:t>
          </a:r>
          <a:endParaRPr lang="es-ES" dirty="0"/>
        </a:p>
      </dgm:t>
    </dgm:pt>
    <dgm:pt modelId="{002FE4BA-DC6F-964E-80ED-A60FDF3EB3A7}" type="parTrans" cxnId="{7B1E47F5-5CFE-CB4E-80BF-A92CB1448A27}">
      <dgm:prSet/>
      <dgm:spPr/>
      <dgm:t>
        <a:bodyPr/>
        <a:lstStyle/>
        <a:p>
          <a:endParaRPr lang="es-ES"/>
        </a:p>
      </dgm:t>
    </dgm:pt>
    <dgm:pt modelId="{5117BE2D-D972-3348-8CA9-D45B1645CD17}" type="sibTrans" cxnId="{7B1E47F5-5CFE-CB4E-80BF-A92CB1448A27}">
      <dgm:prSet/>
      <dgm:spPr/>
      <dgm:t>
        <a:bodyPr/>
        <a:lstStyle/>
        <a:p>
          <a:endParaRPr lang="es-ES"/>
        </a:p>
      </dgm:t>
    </dgm:pt>
    <dgm:pt modelId="{FBBB28F8-09E1-FC47-BA2A-407565A49C33}" type="pres">
      <dgm:prSet presAssocID="{EAF817C6-FB41-064F-BF89-E9181243F9F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AF0631-99ED-BD44-B39B-32413564FBCF}" type="pres">
      <dgm:prSet presAssocID="{EAF817C6-FB41-064F-BF89-E9181243F9F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FD05F4-0DE7-F14B-A44A-4ECEE359DA16}" type="pres">
      <dgm:prSet presAssocID="{EAF817C6-FB41-064F-BF89-E9181243F9F1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EEE6BCA0-AC3B-AE4A-A9EB-2656D2FFFB57}" type="pres">
      <dgm:prSet presAssocID="{EAF817C6-FB41-064F-BF89-E9181243F9F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F6DE1-D841-7345-B2B4-0F0D23BD968E}" type="pres">
      <dgm:prSet presAssocID="{EAF817C6-FB41-064F-BF89-E9181243F9F1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88E3912-D653-C942-9C60-BF041E1E3650}" type="pres">
      <dgm:prSet presAssocID="{EAF817C6-FB41-064F-BF89-E9181243F9F1}" presName="TopArrow" presStyleLbl="node1" presStyleIdx="0" presStyleCnt="2"/>
      <dgm:spPr/>
    </dgm:pt>
    <dgm:pt modelId="{9CD97488-E636-CC43-8C5C-D25AB20E8525}" type="pres">
      <dgm:prSet presAssocID="{EAF817C6-FB41-064F-BF89-E9181243F9F1}" presName="BottomArrow" presStyleLbl="node1" presStyleIdx="1" presStyleCnt="2"/>
      <dgm:spPr/>
    </dgm:pt>
  </dgm:ptLst>
  <dgm:cxnLst>
    <dgm:cxn modelId="{7E5904D5-30D4-5741-B3F7-D31D5EE33170}" type="presOf" srcId="{07967785-CB93-4C43-90A4-664C8644E101}" destId="{504F6DE1-D841-7345-B2B4-0F0D23BD968E}" srcOrd="1" destOrd="0" presId="urn:microsoft.com/office/officeart/2009/layout/ReverseList"/>
    <dgm:cxn modelId="{692C9C8E-DFEA-1842-A2C8-2A5CC6599972}" type="presOf" srcId="{BEC499E2-B895-6244-84F9-6F2CF81DC687}" destId="{92FD05F4-0DE7-F14B-A44A-4ECEE359DA16}" srcOrd="1" destOrd="0" presId="urn:microsoft.com/office/officeart/2009/layout/ReverseList"/>
    <dgm:cxn modelId="{CDBDD89F-E652-384E-BC2D-7E3AE3184F1A}" type="presOf" srcId="{07967785-CB93-4C43-90A4-664C8644E101}" destId="{EEE6BCA0-AC3B-AE4A-A9EB-2656D2FFFB57}" srcOrd="0" destOrd="0" presId="urn:microsoft.com/office/officeart/2009/layout/ReverseList"/>
    <dgm:cxn modelId="{6EBC5737-18CA-4048-AFCB-9AAE4C6FBC87}" type="presOf" srcId="{EAF817C6-FB41-064F-BF89-E9181243F9F1}" destId="{FBBB28F8-09E1-FC47-BA2A-407565A49C33}" srcOrd="0" destOrd="0" presId="urn:microsoft.com/office/officeart/2009/layout/ReverseList"/>
    <dgm:cxn modelId="{6806C676-A2C8-C64A-85B6-2E9139DB683F}" srcId="{EAF817C6-FB41-064F-BF89-E9181243F9F1}" destId="{BEC499E2-B895-6244-84F9-6F2CF81DC687}" srcOrd="0" destOrd="0" parTransId="{DEE07BF8-839A-DD4F-BD9C-B9D94D501BAB}" sibTransId="{5FC00809-EB62-A54C-829E-A11CEB341BCD}"/>
    <dgm:cxn modelId="{7B1E47F5-5CFE-CB4E-80BF-A92CB1448A27}" srcId="{EAF817C6-FB41-064F-BF89-E9181243F9F1}" destId="{07967785-CB93-4C43-90A4-664C8644E101}" srcOrd="1" destOrd="0" parTransId="{002FE4BA-DC6F-964E-80ED-A60FDF3EB3A7}" sibTransId="{5117BE2D-D972-3348-8CA9-D45B1645CD17}"/>
    <dgm:cxn modelId="{131CFE65-A01A-734D-9E09-7DD82326A8CE}" type="presOf" srcId="{BEC499E2-B895-6244-84F9-6F2CF81DC687}" destId="{32AF0631-99ED-BD44-B39B-32413564FBCF}" srcOrd="0" destOrd="0" presId="urn:microsoft.com/office/officeart/2009/layout/ReverseList"/>
    <dgm:cxn modelId="{2D86AB8D-7721-E340-B750-9D79E2EE9195}" type="presParOf" srcId="{FBBB28F8-09E1-FC47-BA2A-407565A49C33}" destId="{32AF0631-99ED-BD44-B39B-32413564FBCF}" srcOrd="0" destOrd="0" presId="urn:microsoft.com/office/officeart/2009/layout/ReverseList"/>
    <dgm:cxn modelId="{4143687B-DD98-6745-8B73-B08BD52B89CE}" type="presParOf" srcId="{FBBB28F8-09E1-FC47-BA2A-407565A49C33}" destId="{92FD05F4-0DE7-F14B-A44A-4ECEE359DA16}" srcOrd="1" destOrd="0" presId="urn:microsoft.com/office/officeart/2009/layout/ReverseList"/>
    <dgm:cxn modelId="{09960500-85F6-C94C-9C61-EF506027CD39}" type="presParOf" srcId="{FBBB28F8-09E1-FC47-BA2A-407565A49C33}" destId="{EEE6BCA0-AC3B-AE4A-A9EB-2656D2FFFB57}" srcOrd="2" destOrd="0" presId="urn:microsoft.com/office/officeart/2009/layout/ReverseList"/>
    <dgm:cxn modelId="{C76CE313-0D13-7949-AB5A-87BE2A11F6C4}" type="presParOf" srcId="{FBBB28F8-09E1-FC47-BA2A-407565A49C33}" destId="{504F6DE1-D841-7345-B2B4-0F0D23BD968E}" srcOrd="3" destOrd="0" presId="urn:microsoft.com/office/officeart/2009/layout/ReverseList"/>
    <dgm:cxn modelId="{1FA7BC82-5BB7-224E-90D6-D0DAFC1880C7}" type="presParOf" srcId="{FBBB28F8-09E1-FC47-BA2A-407565A49C33}" destId="{588E3912-D653-C942-9C60-BF041E1E3650}" srcOrd="4" destOrd="0" presId="urn:microsoft.com/office/officeart/2009/layout/ReverseList"/>
    <dgm:cxn modelId="{62F5263C-DFB9-2242-B79C-C19FB08A3D85}" type="presParOf" srcId="{FBBB28F8-09E1-FC47-BA2A-407565A49C33}" destId="{9CD97488-E636-CC43-8C5C-D25AB20E852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8C2B-C21D-FD49-9270-3E79722D8B11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smtClean="0"/>
            <a:t>Discrecionalidad/indefensión</a:t>
          </a:r>
          <a:endParaRPr lang="es-ES" sz="900" kern="1200" dirty="0"/>
        </a:p>
      </dsp:txBody>
      <dsp:txXfrm>
        <a:off x="3385210" y="2763755"/>
        <a:ext cx="1459178" cy="1459178"/>
      </dsp:txXfrm>
    </dsp:sp>
    <dsp:sp modelId="{E1100200-26FE-8247-96D0-0DAFFEAEFA6F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565BA-5E38-7441-A205-9787C0A5481C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Conflación de funciones</a:t>
          </a:r>
          <a:endParaRPr lang="es-ES" sz="3100" kern="1200" dirty="0"/>
        </a:p>
      </dsp:txBody>
      <dsp:txXfrm>
        <a:off x="961974" y="1201666"/>
        <a:ext cx="1868538" cy="1476457"/>
      </dsp:txXfrm>
    </dsp:sp>
    <dsp:sp modelId="{C757A8B1-E889-DC49-B4B7-2EF39BA12397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2BB1D-3542-E744-AE8D-1C54BD92D3A3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Reducción de derechos</a:t>
          </a:r>
          <a:endParaRPr lang="es-ES" sz="3100" kern="1200" dirty="0"/>
        </a:p>
      </dsp:txBody>
      <dsp:txXfrm>
        <a:off x="3180530" y="46759"/>
        <a:ext cx="1868538" cy="1476457"/>
      </dsp:txXfrm>
    </dsp:sp>
    <dsp:sp modelId="{5A4ACA64-7C8D-C942-8B9E-640B5B86054E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6AB85-9512-7644-9517-1538CAFFF0E0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Confusión de conceptos</a:t>
          </a:r>
          <a:endParaRPr lang="es-ES" sz="31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08B66-3D9A-804F-8F64-BA8EB4358556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C6DE-CE2E-B24F-9F1A-1FF54FA1C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6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C6DE-CE2E-B24F-9F1A-1FF54FA1CE6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036B-69A8-44A5-9294-D50BF4A2A80A}" type="datetimeFigureOut">
              <a:rPr lang="es-ES" smtClean="0"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DB0D-09DC-45FC-8713-3D549A952933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chart" Target="../charts/chart2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571744"/>
            <a:ext cx="3922487" cy="1643074"/>
          </a:xfrm>
          <a:prstGeom prst="rect">
            <a:avLst/>
          </a:prstGeom>
        </p:spPr>
      </p:pic>
      <p:pic>
        <p:nvPicPr>
          <p:cNvPr id="7" name="6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7280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836712"/>
            <a:ext cx="2071702" cy="867807"/>
          </a:xfrm>
          <a:prstGeom prst="rect">
            <a:avLst/>
          </a:prstGeom>
        </p:spPr>
      </p:pic>
      <p:pic>
        <p:nvPicPr>
          <p:cNvPr id="7" name="6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7280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84482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/>
                </a:solidFill>
                <a:latin typeface="Bank Gothic"/>
                <a:cs typeface="Bank Gothic"/>
              </a:rPr>
              <a:t>El impacto de las políticas de drogas en la seguridad ciudadana en México </a:t>
            </a:r>
          </a:p>
          <a:p>
            <a:pPr algn="ctr"/>
            <a:r>
              <a:rPr lang="es-ES" sz="3600" dirty="0" smtClean="0">
                <a:solidFill>
                  <a:schemeClr val="accent2"/>
                </a:solidFill>
                <a:latin typeface="Bank Gothic"/>
                <a:cs typeface="Bank Gothic"/>
              </a:rPr>
              <a:t>y Centro América</a:t>
            </a:r>
            <a:endParaRPr lang="es-ES" sz="36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664" y="5661248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Alejandro Madrazo Lajous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27784" y="43651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Conferencia Regional: </a:t>
            </a:r>
          </a:p>
          <a:p>
            <a:pPr algn="ctr"/>
            <a:r>
              <a:rPr lang="es-ES" dirty="0" smtClean="0"/>
              <a:t>Seguridad Ciudadana, Política de Drogas y Control del Armas</a:t>
            </a:r>
          </a:p>
          <a:p>
            <a:pPr algn="ctr"/>
            <a:r>
              <a:rPr lang="es-ES" dirty="0" smtClean="0"/>
              <a:t>México, D.F. 6 de marzo de 2013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7504" y="62068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  <a:latin typeface="Bank Gothic"/>
                <a:cs typeface="Bank Gothic"/>
              </a:rPr>
              <a:t>¿Afecta negativamente la política de drogas a la seguridad de los ciudadanos?</a:t>
            </a:r>
            <a:endParaRPr lang="es-ES" sz="28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7544" y="1713002"/>
            <a:ext cx="814393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ES" sz="2000" b="1" dirty="0" smtClean="0"/>
              <a:t>Hay buenas razones para preocuparnos:</a:t>
            </a:r>
            <a:endParaRPr lang="es-ES" sz="2000" b="1" dirty="0"/>
          </a:p>
          <a:p>
            <a:pPr marL="342900" indent="-342900" algn="just">
              <a:lnSpc>
                <a:spcPct val="140000"/>
              </a:lnSpc>
              <a:buFont typeface="Wingdings" charset="2"/>
              <a:buChar char="Ø"/>
            </a:pPr>
            <a:r>
              <a:rPr lang="es-ES" sz="2000" b="1" u="sng" dirty="0" smtClean="0"/>
              <a:t>En general</a:t>
            </a:r>
            <a:r>
              <a:rPr lang="es-ES" sz="2000" b="1" dirty="0" smtClean="0"/>
              <a:t>:</a:t>
            </a:r>
          </a:p>
          <a:p>
            <a:pPr marL="800100" lvl="1" indent="-342900" algn="just">
              <a:lnSpc>
                <a:spcPct val="140000"/>
              </a:lnSpc>
              <a:buFont typeface="Wingdings" charset="2"/>
              <a:buChar char="²"/>
            </a:pPr>
            <a:r>
              <a:rPr lang="es-ES" sz="2000" b="1" dirty="0" smtClean="0"/>
              <a:t>Análisis comparativo: + </a:t>
            </a:r>
            <a:r>
              <a:rPr lang="es-ES" sz="2000" b="1" i="1" dirty="0" err="1" smtClean="0"/>
              <a:t>enforcement</a:t>
            </a:r>
            <a:r>
              <a:rPr lang="es-ES" sz="2000" b="1" dirty="0"/>
              <a:t> </a:t>
            </a:r>
            <a:r>
              <a:rPr lang="es-ES" sz="2000" b="1" dirty="0" smtClean="0"/>
              <a:t>= + violencia (</a:t>
            </a:r>
            <a:r>
              <a:rPr lang="es-ES" sz="2000" b="1" dirty="0" err="1" smtClean="0"/>
              <a:t>Miron</a:t>
            </a:r>
            <a:r>
              <a:rPr lang="es-ES" sz="2000" b="1" dirty="0" smtClean="0"/>
              <a:t>, 2001)</a:t>
            </a:r>
          </a:p>
          <a:p>
            <a:pPr marL="342900" indent="-342900" algn="just">
              <a:lnSpc>
                <a:spcPct val="140000"/>
              </a:lnSpc>
              <a:buFont typeface="Wingdings" charset="2"/>
              <a:buChar char="Ø"/>
            </a:pPr>
            <a:r>
              <a:rPr lang="es-ES" sz="2000" b="1" u="sng" dirty="0" smtClean="0"/>
              <a:t>En particular, en México</a:t>
            </a:r>
            <a:r>
              <a:rPr lang="es-ES" sz="2000" b="1" dirty="0" smtClean="0"/>
              <a:t>:</a:t>
            </a:r>
          </a:p>
          <a:p>
            <a:pPr marL="800100" lvl="1" indent="-342900" algn="just">
              <a:lnSpc>
                <a:spcPct val="140000"/>
              </a:lnSpc>
              <a:buFont typeface="Wingdings" charset="2"/>
              <a:buChar char="²"/>
            </a:pPr>
            <a:r>
              <a:rPr lang="es-ES" sz="2000" b="1" dirty="0" smtClean="0"/>
              <a:t>Correlación Fuerzas Federales/Incremento en homicidios (Escalante </a:t>
            </a:r>
            <a:r>
              <a:rPr lang="es-ES" sz="2000" b="1" dirty="0" err="1" smtClean="0"/>
              <a:t>Gonzálbo</a:t>
            </a:r>
            <a:r>
              <a:rPr lang="es-ES" sz="2000" b="1" dirty="0" smtClean="0"/>
              <a:t>, 2010) </a:t>
            </a:r>
          </a:p>
          <a:p>
            <a:pPr marL="800100" lvl="1" indent="-342900" algn="just">
              <a:lnSpc>
                <a:spcPct val="140000"/>
              </a:lnSpc>
              <a:buFont typeface="Wingdings" charset="2"/>
              <a:buChar char="²"/>
            </a:pPr>
            <a:r>
              <a:rPr lang="es-ES" sz="2000" b="1" dirty="0" smtClean="0"/>
              <a:t>Correlación incautaciones en Colombia / Homicidios en México (Mejía et al. 2013)</a:t>
            </a:r>
          </a:p>
          <a:p>
            <a:pPr marL="800100" lvl="1" indent="-342900" algn="just">
              <a:lnSpc>
                <a:spcPct val="140000"/>
              </a:lnSpc>
              <a:buFont typeface="Wingdings" charset="2"/>
              <a:buChar char="²"/>
            </a:pPr>
            <a:r>
              <a:rPr lang="es-ES" sz="2000" b="1" dirty="0" smtClean="0"/>
              <a:t>“Sensibilización” a las incautaciones en Colombia tras inicio de “Guerra” de Calderón (Mejía et al. 2013)</a:t>
            </a:r>
          </a:p>
          <a:p>
            <a:pPr marL="342900" indent="-342900" algn="just">
              <a:lnSpc>
                <a:spcPct val="140000"/>
              </a:lnSpc>
              <a:buFont typeface="Wingdings" charset="2"/>
              <a:buChar char="Ø"/>
            </a:pPr>
            <a:endParaRPr lang="es-ES" sz="2000" dirty="0"/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179512" y="620688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 smtClean="0">
                <a:solidFill>
                  <a:schemeClr val="accent2"/>
                </a:solidFill>
                <a:latin typeface="Bank Gothic"/>
                <a:cs typeface="Bank Gothic"/>
              </a:rPr>
              <a:t>El papel de las reformas al marco jurídico</a:t>
            </a:r>
            <a:endParaRPr lang="es-ES" sz="34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610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645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04000"/>
              </p:ext>
            </p:extLst>
          </p:nvPr>
        </p:nvGraphicFramePr>
        <p:xfrm>
          <a:off x="5148064" y="1268760"/>
          <a:ext cx="3661246" cy="473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4176464" cy="1368152"/>
          </a:xfrm>
          <a:ln w="7620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u="sng" dirty="0" smtClean="0"/>
              <a:t>Ley de Seguridad Nacional </a:t>
            </a:r>
            <a:r>
              <a:rPr lang="es-ES" dirty="0" smtClean="0"/>
              <a:t>(2005):</a:t>
            </a:r>
          </a:p>
          <a:p>
            <a:endParaRPr lang="es-ES" dirty="0"/>
          </a:p>
          <a:p>
            <a:r>
              <a:rPr lang="es-ES" dirty="0" smtClean="0"/>
              <a:t> “amenaza a la seguridad nacional” = “actos que impidan actuar contra la delincuencia organizada”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539552" y="47667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  <a:latin typeface="Bank Gothic"/>
                <a:cs typeface="Bank Gothic"/>
              </a:rPr>
              <a:t>Conflación de funciones</a:t>
            </a:r>
            <a:endParaRPr lang="es-ES" sz="28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949680" y="4144042"/>
            <a:ext cx="219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5537" y="3212976"/>
            <a:ext cx="4536504" cy="1569660"/>
          </a:xfrm>
          <a:prstGeom prst="rect">
            <a:avLst/>
          </a:prstGeom>
          <a:ln w="7620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u="sng" dirty="0" smtClean="0"/>
              <a:t>Ley </a:t>
            </a:r>
            <a:r>
              <a:rPr lang="es-ES" sz="1600" u="sng" dirty="0"/>
              <a:t>de la Policía Federal</a:t>
            </a:r>
            <a:r>
              <a:rPr lang="es-ES" sz="1600" dirty="0"/>
              <a:t> (2009): 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prevención </a:t>
            </a:r>
            <a:r>
              <a:rPr lang="es-ES" sz="1600" dirty="0"/>
              <a:t>/ “combate al delito” / (</a:t>
            </a:r>
            <a:r>
              <a:rPr lang="es-ES" sz="1600" dirty="0" err="1"/>
              <a:t>coadyuvancia</a:t>
            </a:r>
            <a:r>
              <a:rPr lang="es-ES" sz="1600" dirty="0"/>
              <a:t> en la) investigación de </a:t>
            </a:r>
            <a:r>
              <a:rPr lang="es-ES" sz="1600" dirty="0" smtClean="0"/>
              <a:t>delitos / investigación “para la prevención”</a:t>
            </a:r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8321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95120" cy="491654"/>
          </a:xfrm>
        </p:spPr>
        <p:txBody>
          <a:bodyPr>
            <a:noAutofit/>
          </a:bodyPr>
          <a:lstStyle/>
          <a:p>
            <a:r>
              <a:rPr lang="es-ES" b="0" dirty="0" smtClean="0">
                <a:solidFill>
                  <a:schemeClr val="accent2"/>
                </a:solidFill>
                <a:latin typeface="Bank Gothic"/>
                <a:cs typeface="Bank Gothic"/>
              </a:rPr>
              <a:t>Cuando se confunden seguridad pública y nacional</a:t>
            </a:r>
            <a:endParaRPr lang="es-ES" b="0" dirty="0">
              <a:latin typeface="Bank Gothic"/>
              <a:cs typeface="Bank Gothic"/>
            </a:endParaRPr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1124744"/>
            <a:ext cx="5850481" cy="36970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573016"/>
            <a:ext cx="3441700" cy="1219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797152"/>
            <a:ext cx="3708400" cy="11684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45" y="980728"/>
            <a:ext cx="3835275" cy="237626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1520" y="594928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Pérez Correa González (2012)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87041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dirty="0" smtClean="0"/>
              <a:t>Arraigo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Detención ampliada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Compurgación de penas en centros especiales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Medidas de seguridad especiales (no especificadas)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Acusación anónima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Extinción de dominio</a:t>
            </a:r>
          </a:p>
          <a:p>
            <a:endParaRPr lang="es-ES" dirty="0" smtClean="0"/>
          </a:p>
          <a:p>
            <a:r>
              <a:rPr lang="es-ES" dirty="0" smtClean="0"/>
              <a:t>*********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“</a:t>
            </a:r>
            <a:r>
              <a:rPr lang="es-ES" dirty="0" err="1" smtClean="0"/>
              <a:t>Entrapment</a:t>
            </a:r>
            <a:r>
              <a:rPr lang="es-ES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Intervención de comunicaciones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539552" y="33265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  <a:latin typeface="Bank Gothic"/>
                <a:cs typeface="Bank Gothic"/>
              </a:rPr>
              <a:t>Reducción de derechos</a:t>
            </a:r>
            <a:endParaRPr lang="es-ES" sz="28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83098"/>
              </p:ext>
            </p:extLst>
          </p:nvPr>
        </p:nvGraphicFramePr>
        <p:xfrm>
          <a:off x="3563888" y="548680"/>
          <a:ext cx="51117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427984" y="4941168"/>
            <a:ext cx="43204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14% de sentenciados son por delincuencia organizada</a:t>
            </a:r>
          </a:p>
          <a:p>
            <a:r>
              <a:rPr lang="es-ES" dirty="0" smtClean="0"/>
              <a:t>30% de sentenciados fueron arraigados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99992" y="5877272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Primera Encuesta realizada en Población Interna en Centros Federales de Readaptación Social (CIDE 2012)</a:t>
            </a:r>
            <a:endParaRPr lang="es-ES" sz="9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236296" y="285293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Madrazo et al. 2012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477396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5536" y="18864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  <a:latin typeface="Bank Gothic"/>
                <a:cs typeface="Bank Gothic"/>
              </a:rPr>
              <a:t>Confusión de conceptos</a:t>
            </a:r>
            <a:endParaRPr lang="es-ES" sz="2800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26" name="25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136" y="71414"/>
            <a:ext cx="1387020" cy="581003"/>
          </a:xfrm>
          <a:prstGeom prst="rect">
            <a:avLst/>
          </a:prstGeom>
        </p:spPr>
      </p:pic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745441"/>
              </p:ext>
            </p:extLst>
          </p:nvPr>
        </p:nvGraphicFramePr>
        <p:xfrm>
          <a:off x="4355976" y="2348880"/>
          <a:ext cx="23762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Marcador de texto 2"/>
          <p:cNvSpPr txBox="1">
            <a:spLocks/>
          </p:cNvSpPr>
          <p:nvPr/>
        </p:nvSpPr>
        <p:spPr>
          <a:xfrm>
            <a:off x="467544" y="1052736"/>
            <a:ext cx="3008313" cy="2520280"/>
          </a:xfrm>
          <a:prstGeom prst="rect">
            <a:avLst/>
          </a:prstGeom>
          <a:ln w="76200" cmpd="tri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u="sng" dirty="0" smtClean="0"/>
              <a:t>Reforma constitucional penal</a:t>
            </a:r>
            <a:r>
              <a:rPr lang="es-ES" dirty="0" smtClean="0"/>
              <a:t> (2008) Transitorio undécimo: hasta 2016 régimen de excepción parcialmente aplicable a “delitos graves” y no sólo a delincuencia organizada</a:t>
            </a:r>
          </a:p>
          <a:p>
            <a:endParaRPr lang="es-ES" dirty="0"/>
          </a:p>
          <a:p>
            <a:r>
              <a:rPr lang="es-ES" u="sng" dirty="0" smtClean="0"/>
              <a:t>Ley de Narcomenudeo </a:t>
            </a:r>
            <a:r>
              <a:rPr lang="es-ES" dirty="0" smtClean="0"/>
              <a:t>(2009): Posesión sin fines de distribución sancionado como narcomenudeo; atracción PGR </a:t>
            </a:r>
            <a:r>
              <a:rPr lang="es-ES" i="1" dirty="0" smtClean="0"/>
              <a:t>por delincuencia organizada</a:t>
            </a:r>
            <a:r>
              <a:rPr lang="es-ES" dirty="0" smtClean="0"/>
              <a:t> o </a:t>
            </a:r>
            <a:r>
              <a:rPr lang="es-ES" i="1" dirty="0" smtClean="0"/>
              <a:t>por petición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5652120" y="4869160"/>
            <a:ext cx="2852649" cy="1384995"/>
          </a:xfrm>
          <a:prstGeom prst="rect">
            <a:avLst/>
          </a:prstGeom>
          <a:noFill/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i="1" dirty="0" smtClean="0"/>
              <a:t>Sentenciados en prisiones federales x delitos contra la salud</a:t>
            </a:r>
            <a:r>
              <a:rPr lang="es-ES" sz="1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60% hombres; 80% mujeres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38% por posesión; 40.7% por transporte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58.7% por marihuana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44008" y="1700808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Primera Encuesta realizada en Población Interna en Centros Federales de Readaptación Social (CIDE 2012)</a:t>
            </a:r>
            <a:endParaRPr lang="es-ES" sz="9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511725"/>
              </p:ext>
            </p:extLst>
          </p:nvPr>
        </p:nvGraphicFramePr>
        <p:xfrm>
          <a:off x="107504" y="3861048"/>
          <a:ext cx="5112568" cy="278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3419872" y="6237312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Madrazo et al. 2012</a:t>
            </a:r>
            <a:endParaRPr lang="es-ES" sz="9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644008" y="764704"/>
            <a:ext cx="43204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14% de sentenciados son por delincuencia organizada</a:t>
            </a:r>
          </a:p>
          <a:p>
            <a:r>
              <a:rPr lang="es-ES" dirty="0" smtClean="0"/>
              <a:t>30% de sentenciados fueron arraigados</a:t>
            </a:r>
            <a:endParaRPr lang="es-ES" dirty="0"/>
          </a:p>
        </p:txBody>
      </p:sp>
      <p:graphicFrame>
        <p:nvGraphicFramePr>
          <p:cNvPr id="1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972258"/>
              </p:ext>
            </p:extLst>
          </p:nvPr>
        </p:nvGraphicFramePr>
        <p:xfrm>
          <a:off x="6516216" y="2276872"/>
          <a:ext cx="23762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498369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013"/>
            <a:ext cx="9144000" cy="728011"/>
          </a:xfrm>
          <a:prstGeom prst="rect">
            <a:avLst/>
          </a:prstGeom>
        </p:spPr>
      </p:pic>
      <p:pic>
        <p:nvPicPr>
          <p:cNvPr id="7" name="6 Imagen" descr="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7280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57356" y="350693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2"/>
                </a:solidFill>
              </a:rPr>
              <a:t>Gracias</a:t>
            </a:r>
            <a:endParaRPr lang="es-ES" sz="4000" b="1" dirty="0">
              <a:solidFill>
                <a:schemeClr val="accent2"/>
              </a:solidFill>
            </a:endParaRPr>
          </a:p>
        </p:txBody>
      </p:sp>
      <p:pic>
        <p:nvPicPr>
          <p:cNvPr id="6" name="5 Imagen" descr="cideregionce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750" y="2000240"/>
            <a:ext cx="1042118" cy="1428760"/>
          </a:xfrm>
          <a:prstGeom prst="rect">
            <a:avLst/>
          </a:prstGeom>
        </p:spPr>
      </p:pic>
      <p:pic>
        <p:nvPicPr>
          <p:cNvPr id="8" name="7 Imagen" descr="logo-dem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214554"/>
            <a:ext cx="2728687" cy="1143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483</Words>
  <Application>Microsoft Office PowerPoint</Application>
  <PresentationFormat>On-screen Show (4:3)</PresentationFormat>
  <Paragraphs>87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Bank Gothic</vt:lpstr>
      <vt:lpstr>Calibri</vt:lpstr>
      <vt:lpstr>Wingdings</vt:lpstr>
      <vt:lpstr>Tema de Office</vt:lpstr>
      <vt:lpstr>PowerPoint Presentation</vt:lpstr>
      <vt:lpstr>PowerPoint Presentation</vt:lpstr>
      <vt:lpstr> </vt:lpstr>
      <vt:lpstr>PowerPoint Presentation</vt:lpstr>
      <vt:lpstr> </vt:lpstr>
      <vt:lpstr>Cuando se confunden seguridad pública y nacional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Mónica Avila García</cp:lastModifiedBy>
  <cp:revision>15</cp:revision>
  <dcterms:created xsi:type="dcterms:W3CDTF">2013-01-21T15:06:42Z</dcterms:created>
  <dcterms:modified xsi:type="dcterms:W3CDTF">2013-03-06T16:52:27Z</dcterms:modified>
</cp:coreProperties>
</file>