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30"/>
  </p:notesMasterIdLst>
  <p:sldIdLst>
    <p:sldId id="267" r:id="rId2"/>
    <p:sldId id="371" r:id="rId3"/>
    <p:sldId id="352" r:id="rId4"/>
    <p:sldId id="344" r:id="rId5"/>
    <p:sldId id="359" r:id="rId6"/>
    <p:sldId id="356" r:id="rId7"/>
    <p:sldId id="362" r:id="rId8"/>
    <p:sldId id="364" r:id="rId9"/>
    <p:sldId id="360" r:id="rId10"/>
    <p:sldId id="365" r:id="rId11"/>
    <p:sldId id="372" r:id="rId12"/>
    <p:sldId id="358" r:id="rId13"/>
    <p:sldId id="367" r:id="rId14"/>
    <p:sldId id="368" r:id="rId15"/>
    <p:sldId id="366" r:id="rId16"/>
    <p:sldId id="374" r:id="rId17"/>
    <p:sldId id="345" r:id="rId18"/>
    <p:sldId id="323" r:id="rId19"/>
    <p:sldId id="339" r:id="rId20"/>
    <p:sldId id="355" r:id="rId21"/>
    <p:sldId id="350" r:id="rId22"/>
    <p:sldId id="348" r:id="rId23"/>
    <p:sldId id="377" r:id="rId24"/>
    <p:sldId id="375" r:id="rId25"/>
    <p:sldId id="383" r:id="rId26"/>
    <p:sldId id="384" r:id="rId27"/>
    <p:sldId id="385" r:id="rId28"/>
    <p:sldId id="35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9AC7"/>
    <a:srgbClr val="83B9D6"/>
    <a:srgbClr val="687198"/>
    <a:srgbClr val="A5251F"/>
    <a:srgbClr val="40B07E"/>
    <a:srgbClr val="5659B0"/>
    <a:srgbClr val="58218F"/>
    <a:srgbClr val="CD5101"/>
    <a:srgbClr val="AB5C38"/>
    <a:srgbClr val="4A69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el\Desktop\CENADIC\datos%20nacional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5"/>
    </mc:Choice>
    <mc:Fallback>
      <c:style val="2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2008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Total</c:v>
                </c:pt>
                <c:pt idx="1">
                  <c:v>H 12-65</c:v>
                </c:pt>
                <c:pt idx="2">
                  <c:v>H 12-17</c:v>
                </c:pt>
                <c:pt idx="3">
                  <c:v>M 12-65</c:v>
                </c:pt>
                <c:pt idx="4">
                  <c:v>M 12-17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30.7</c:v>
                </c:pt>
                <c:pt idx="1">
                  <c:v>28.9</c:v>
                </c:pt>
                <c:pt idx="2">
                  <c:v>50.4</c:v>
                </c:pt>
                <c:pt idx="3">
                  <c:v>32.4</c:v>
                </c:pt>
                <c:pt idx="4" formatCode="0.0">
                  <c:v>58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6093C1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6093C1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invertIfNegative val="0"/>
            <c:bubble3D val="0"/>
            <c:spPr>
              <a:solidFill>
                <a:srgbClr val="6093C1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invertIfNegative val="0"/>
            <c:bubble3D val="0"/>
            <c:spPr>
              <a:solidFill>
                <a:srgbClr val="6093C1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invertIfNegative val="0"/>
            <c:bubble3D val="0"/>
            <c:spPr>
              <a:solidFill>
                <a:srgbClr val="6093C1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Total</c:v>
                </c:pt>
                <c:pt idx="1">
                  <c:v>H 12-65</c:v>
                </c:pt>
                <c:pt idx="2">
                  <c:v>H 12-17</c:v>
                </c:pt>
                <c:pt idx="3">
                  <c:v>M 12-65</c:v>
                </c:pt>
                <c:pt idx="4">
                  <c:v>M 12-17</c:v>
                </c:pt>
              </c:strCache>
            </c:strRef>
          </c:cat>
          <c:val>
            <c:numRef>
              <c:f>Hoja1!$C$2:$C$6</c:f>
              <c:numCache>
                <c:formatCode>General</c:formatCode>
                <c:ptCount val="5"/>
                <c:pt idx="0">
                  <c:v>43.3</c:v>
                </c:pt>
                <c:pt idx="1">
                  <c:v>40.799999999999997</c:v>
                </c:pt>
                <c:pt idx="2">
                  <c:v>64.099999999999994</c:v>
                </c:pt>
                <c:pt idx="3">
                  <c:v>45.7</c:v>
                </c:pt>
                <c:pt idx="4">
                  <c:v>70.400000000000006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11793728"/>
        <c:axId val="311791552"/>
      </c:barChart>
      <c:catAx>
        <c:axId val="3117937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11791552"/>
        <c:crosses val="autoZero"/>
        <c:auto val="1"/>
        <c:lblAlgn val="ctr"/>
        <c:lblOffset val="100"/>
        <c:noMultiLvlLbl val="0"/>
      </c:catAx>
      <c:valAx>
        <c:axId val="3117915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11793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Con Prevención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Hombres</c:v>
                </c:pt>
                <c:pt idx="1">
                  <c:v>Mujeres</c:v>
                </c:pt>
                <c:pt idx="2">
                  <c:v>Total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1.7</c:v>
                </c:pt>
                <c:pt idx="1">
                  <c:v>0.70000000000000195</c:v>
                </c:pt>
                <c:pt idx="2">
                  <c:v>1.2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Sin Prevención</c:v>
                </c:pt>
              </c:strCache>
            </c:strRef>
          </c:tx>
          <c:spPr>
            <a:solidFill>
              <a:srgbClr val="6093C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Hombres</c:v>
                </c:pt>
                <c:pt idx="1">
                  <c:v>Mujeres</c:v>
                </c:pt>
                <c:pt idx="2">
                  <c:v>Total</c:v>
                </c:pt>
              </c:strCache>
            </c:strRef>
          </c:cat>
          <c:val>
            <c:numRef>
              <c:f>Hoja1!$C$2:$C$4</c:f>
              <c:numCache>
                <c:formatCode>General</c:formatCode>
                <c:ptCount val="3"/>
                <c:pt idx="0">
                  <c:v>2.9</c:v>
                </c:pt>
                <c:pt idx="1">
                  <c:v>2.1</c:v>
                </c:pt>
                <c:pt idx="2">
                  <c:v>2.6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11795904"/>
        <c:axId val="310460544"/>
      </c:barChart>
      <c:catAx>
        <c:axId val="3117959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10460544"/>
        <c:crosses val="autoZero"/>
        <c:auto val="1"/>
        <c:lblAlgn val="ctr"/>
        <c:lblOffset val="100"/>
        <c:noMultiLvlLbl val="0"/>
      </c:catAx>
      <c:valAx>
        <c:axId val="3104605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1179590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58699086225332"/>
          <c:y val="5.7291666666666699E-2"/>
          <c:w val="0.48260170603674502"/>
          <c:h val="7.227915846456670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988326902972704E-2"/>
          <c:y val="2.7901075086930901E-2"/>
          <c:w val="0.80430732592318299"/>
          <c:h val="0.765976897679239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Hoja2!$B$13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D6A2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0"/>
              <c:layout>
                <c:manualLayout>
                  <c:x val="-1.488437070755850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51,937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48843707075585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4421853537791696E-3"/>
                  <c:y val="7.59997255233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5846580813929E-2"/>
                  <c:y val="1.084921016138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5555555555555497E-3"/>
                  <c:y val="2.7777777777777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Hoja2!$A$14:$A$18</c:f>
              <c:strCache>
                <c:ptCount val="5"/>
                <c:pt idx="0">
                  <c:v>Alcohol</c:v>
                </c:pt>
                <c:pt idx="1">
                  <c:v>Marihuana</c:v>
                </c:pt>
                <c:pt idx="2">
                  <c:v>Inhalables</c:v>
                </c:pt>
                <c:pt idx="3">
                  <c:v>Tabaco</c:v>
                </c:pt>
                <c:pt idx="4">
                  <c:v>Cocaina</c:v>
                </c:pt>
              </c:strCache>
            </c:strRef>
          </c:cat>
          <c:val>
            <c:numRef>
              <c:f>Hoja2!$B$14:$B$18</c:f>
              <c:numCache>
                <c:formatCode>#,##0</c:formatCode>
                <c:ptCount val="5"/>
                <c:pt idx="0">
                  <c:v>51937</c:v>
                </c:pt>
                <c:pt idx="1">
                  <c:v>23506</c:v>
                </c:pt>
                <c:pt idx="2">
                  <c:v>12497</c:v>
                </c:pt>
                <c:pt idx="3">
                  <c:v>14786</c:v>
                </c:pt>
                <c:pt idx="4">
                  <c:v>6661</c:v>
                </c:pt>
              </c:numCache>
            </c:numRef>
          </c:val>
        </c:ser>
        <c:ser>
          <c:idx val="1"/>
          <c:order val="1"/>
          <c:tx>
            <c:strRef>
              <c:f>Hoja2!$C$13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940094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0"/>
              <c:layout>
                <c:manualLayout>
                  <c:x val="-3.0460806053133699E-2"/>
                  <c:y val="7.853304970741110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1331061220471501E-2"/>
                  <c:y val="5.85197886529423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1310363741204201E-2"/>
                  <c:y val="3.75550349718421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7546258748962797E-3"/>
                  <c:y val="9.25920015574956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8542007055281501E-3"/>
                  <c:y val="2.86578401011000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Hoja2!$A$14:$A$18</c:f>
              <c:strCache>
                <c:ptCount val="5"/>
                <c:pt idx="0">
                  <c:v>Alcohol</c:v>
                </c:pt>
                <c:pt idx="1">
                  <c:v>Marihuana</c:v>
                </c:pt>
                <c:pt idx="2">
                  <c:v>Inhalables</c:v>
                </c:pt>
                <c:pt idx="3">
                  <c:v>Tabaco</c:v>
                </c:pt>
                <c:pt idx="4">
                  <c:v>Cocaina</c:v>
                </c:pt>
              </c:strCache>
            </c:strRef>
          </c:cat>
          <c:val>
            <c:numRef>
              <c:f>Hoja2!$C$14:$C$18</c:f>
              <c:numCache>
                <c:formatCode>#,##0</c:formatCode>
                <c:ptCount val="5"/>
                <c:pt idx="0">
                  <c:v>78908</c:v>
                </c:pt>
                <c:pt idx="1">
                  <c:v>41480</c:v>
                </c:pt>
                <c:pt idx="2">
                  <c:v>21627</c:v>
                </c:pt>
                <c:pt idx="3">
                  <c:v>19647</c:v>
                </c:pt>
                <c:pt idx="4">
                  <c:v>9090</c:v>
                </c:pt>
              </c:numCache>
            </c:numRef>
          </c:val>
        </c:ser>
        <c:ser>
          <c:idx val="2"/>
          <c:order val="2"/>
          <c:tx>
            <c:strRef>
              <c:f>Hoja2!$D$13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1F497D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0"/>
              <c:layout>
                <c:manualLayout>
                  <c:x val="-6.2467477064005199E-5"/>
                  <c:y val="4.17679331425827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096788257520699E-3"/>
                  <c:y val="-8.27519321085072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1274008372751493E-3"/>
                  <c:y val="-1.4556241392682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7159569829966598E-2"/>
                  <c:y val="8.8766083616454103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9738199155224099E-2"/>
                  <c:y val="-3.42357818676223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Hoja2!$A$14:$A$18</c:f>
              <c:strCache>
                <c:ptCount val="5"/>
                <c:pt idx="0">
                  <c:v>Alcohol</c:v>
                </c:pt>
                <c:pt idx="1">
                  <c:v>Marihuana</c:v>
                </c:pt>
                <c:pt idx="2">
                  <c:v>Inhalables</c:v>
                </c:pt>
                <c:pt idx="3">
                  <c:v>Tabaco</c:v>
                </c:pt>
                <c:pt idx="4">
                  <c:v>Cocaina</c:v>
                </c:pt>
              </c:strCache>
            </c:strRef>
          </c:cat>
          <c:val>
            <c:numRef>
              <c:f>Hoja2!$D$14:$D$18</c:f>
              <c:numCache>
                <c:formatCode>#,##0</c:formatCode>
                <c:ptCount val="5"/>
                <c:pt idx="0">
                  <c:v>81349</c:v>
                </c:pt>
                <c:pt idx="1">
                  <c:v>42876</c:v>
                </c:pt>
                <c:pt idx="2">
                  <c:v>22195</c:v>
                </c:pt>
                <c:pt idx="3">
                  <c:v>20160</c:v>
                </c:pt>
                <c:pt idx="4">
                  <c:v>9452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7792064"/>
        <c:axId val="377794784"/>
      </c:barChart>
      <c:catAx>
        <c:axId val="377792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0"/>
            </a:pPr>
            <a:endParaRPr lang="en-US"/>
          </a:p>
        </c:txPr>
        <c:crossAx val="377794784"/>
        <c:crosses val="autoZero"/>
        <c:auto val="1"/>
        <c:lblAlgn val="ctr"/>
        <c:lblOffset val="100"/>
        <c:noMultiLvlLbl val="0"/>
      </c:catAx>
      <c:valAx>
        <c:axId val="377794784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one"/>
        <c:crossAx val="3777920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0135834532677495"/>
          <c:y val="3.1086480905517799E-2"/>
          <c:w val="9.7881028170136594E-2"/>
          <c:h val="0.17418359139994299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>
      <a:bevelT prst="relaxedInset"/>
    </a:sp3d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6E9589-CDB6-E246-B2EF-C7CC5BEDB761}" type="doc">
      <dgm:prSet loTypeId="urn:microsoft.com/office/officeart/2005/8/layout/cycle3" loCatId="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10616C2F-081E-7E40-BCE6-9E0D8386C9D8}">
      <dgm:prSet phldrT="[Texto]" custT="1"/>
      <dgm:spPr>
        <a:solidFill>
          <a:srgbClr val="48B25D"/>
        </a:solidFill>
      </dgm:spPr>
      <dgm:t>
        <a:bodyPr/>
        <a:lstStyle/>
        <a:p>
          <a:r>
            <a:rPr lang="es-ES" sz="1400" dirty="0" smtClean="0"/>
            <a:t>CAMPAÑA NACIONAL DE PREVENCIÓN </a:t>
          </a:r>
          <a:endParaRPr lang="es-ES" sz="1400" dirty="0"/>
        </a:p>
      </dgm:t>
    </dgm:pt>
    <dgm:pt modelId="{8AFE596D-0C18-044D-B304-E1240FAB5305}" type="parTrans" cxnId="{8C7B461B-3792-5942-9963-E92BA2FB3705}">
      <dgm:prSet/>
      <dgm:spPr/>
      <dgm:t>
        <a:bodyPr/>
        <a:lstStyle/>
        <a:p>
          <a:endParaRPr lang="es-ES"/>
        </a:p>
      </dgm:t>
    </dgm:pt>
    <dgm:pt modelId="{23144C70-EA49-ED48-879F-28FEECECAA2B}" type="sibTrans" cxnId="{8C7B461B-3792-5942-9963-E92BA2FB3705}">
      <dgm:prSet/>
      <dgm:spPr/>
      <dgm:t>
        <a:bodyPr/>
        <a:lstStyle/>
        <a:p>
          <a:endParaRPr lang="es-ES"/>
        </a:p>
      </dgm:t>
    </dgm:pt>
    <dgm:pt modelId="{9A40B3BE-4176-0D4E-B397-08D37E7082AA}">
      <dgm:prSet phldrT="[Texto]" custT="1"/>
      <dgm:spPr>
        <a:solidFill>
          <a:srgbClr val="AB613B"/>
        </a:solidFill>
      </dgm:spPr>
      <dgm:t>
        <a:bodyPr/>
        <a:lstStyle/>
        <a:p>
          <a:r>
            <a:rPr lang="es-ES" sz="1600" dirty="0" smtClean="0"/>
            <a:t>Centros de </a:t>
          </a:r>
          <a:r>
            <a:rPr lang="es-ES" sz="1600" b="1" dirty="0" smtClean="0"/>
            <a:t>Atención Primaria</a:t>
          </a:r>
          <a:endParaRPr lang="es-ES" sz="1600" dirty="0"/>
        </a:p>
      </dgm:t>
    </dgm:pt>
    <dgm:pt modelId="{58D82772-9529-EA40-B68E-8B59DE706E5F}" type="parTrans" cxnId="{0386DA69-688A-0042-A2FB-D8485CEF5674}">
      <dgm:prSet/>
      <dgm:spPr/>
      <dgm:t>
        <a:bodyPr/>
        <a:lstStyle/>
        <a:p>
          <a:endParaRPr lang="es-ES"/>
        </a:p>
      </dgm:t>
    </dgm:pt>
    <dgm:pt modelId="{4D95F97D-E6E8-5646-A45C-F4BB73088B15}" type="sibTrans" cxnId="{0386DA69-688A-0042-A2FB-D8485CEF5674}">
      <dgm:prSet/>
      <dgm:spPr/>
      <dgm:t>
        <a:bodyPr/>
        <a:lstStyle/>
        <a:p>
          <a:endParaRPr lang="es-ES"/>
        </a:p>
      </dgm:t>
    </dgm:pt>
    <dgm:pt modelId="{E569FACE-C6F6-8C41-BDCB-11A4D58DEE05}">
      <dgm:prSet phldrT="[Texto]"/>
      <dgm:spPr>
        <a:solidFill>
          <a:srgbClr val="4D74A1"/>
        </a:solidFill>
      </dgm:spPr>
      <dgm:t>
        <a:bodyPr/>
        <a:lstStyle/>
        <a:p>
          <a:r>
            <a:rPr lang="es-ES" b="1" dirty="0" smtClean="0"/>
            <a:t>Red de Referencia</a:t>
          </a:r>
        </a:p>
        <a:p>
          <a:r>
            <a:rPr lang="es-ES" dirty="0" smtClean="0"/>
            <a:t>con Centros de tratamiento especializado</a:t>
          </a:r>
          <a:endParaRPr lang="es-ES" dirty="0"/>
        </a:p>
      </dgm:t>
    </dgm:pt>
    <dgm:pt modelId="{B0798FCB-348E-474E-9E4D-D927E3BF1599}" type="parTrans" cxnId="{2BFDB9A0-D886-BD42-8075-7F5614F198A7}">
      <dgm:prSet/>
      <dgm:spPr/>
      <dgm:t>
        <a:bodyPr/>
        <a:lstStyle/>
        <a:p>
          <a:endParaRPr lang="es-ES"/>
        </a:p>
      </dgm:t>
    </dgm:pt>
    <dgm:pt modelId="{06A7EEE5-8536-BB40-9224-7C19606DDAE0}" type="sibTrans" cxnId="{2BFDB9A0-D886-BD42-8075-7F5614F198A7}">
      <dgm:prSet/>
      <dgm:spPr/>
      <dgm:t>
        <a:bodyPr/>
        <a:lstStyle/>
        <a:p>
          <a:endParaRPr lang="es-ES"/>
        </a:p>
      </dgm:t>
    </dgm:pt>
    <dgm:pt modelId="{3CA3F442-1044-1145-94CB-71539096A6B0}">
      <dgm:prSet phldrT="[Texto]" custT="1"/>
      <dgm:spPr>
        <a:solidFill>
          <a:srgbClr val="D1BE2A"/>
        </a:solidFill>
      </dgm:spPr>
      <dgm:t>
        <a:bodyPr/>
        <a:lstStyle/>
        <a:p>
          <a:r>
            <a:rPr lang="es-ES" sz="1400" b="1" dirty="0" smtClean="0"/>
            <a:t>Capacitación</a:t>
          </a:r>
          <a:r>
            <a:rPr lang="es-ES" sz="1400" dirty="0" smtClean="0"/>
            <a:t> de los recursos Humanos que trabajan en adicciones</a:t>
          </a:r>
          <a:endParaRPr lang="es-ES" sz="1400" dirty="0"/>
        </a:p>
      </dgm:t>
    </dgm:pt>
    <dgm:pt modelId="{4C56A03F-1B0C-4E40-8517-40671D44420E}" type="parTrans" cxnId="{8A03836A-1790-9F43-A198-F5D85F939DB9}">
      <dgm:prSet/>
      <dgm:spPr/>
      <dgm:t>
        <a:bodyPr/>
        <a:lstStyle/>
        <a:p>
          <a:endParaRPr lang="es-ES"/>
        </a:p>
      </dgm:t>
    </dgm:pt>
    <dgm:pt modelId="{0DAA0E5D-CC28-5B40-B46C-A3E721233C06}" type="sibTrans" cxnId="{8A03836A-1790-9F43-A198-F5D85F939DB9}">
      <dgm:prSet/>
      <dgm:spPr/>
      <dgm:t>
        <a:bodyPr/>
        <a:lstStyle/>
        <a:p>
          <a:endParaRPr lang="es-ES"/>
        </a:p>
      </dgm:t>
    </dgm:pt>
    <dgm:pt modelId="{EB2B2328-5CD1-0044-8C42-80FFCF800799}">
      <dgm:prSet phldrT="[Texto]" custT="1"/>
      <dgm:spPr>
        <a:solidFill>
          <a:srgbClr val="421989"/>
        </a:solidFill>
      </dgm:spPr>
      <dgm:t>
        <a:bodyPr/>
        <a:lstStyle/>
        <a:p>
          <a:r>
            <a:rPr lang="es-ES" sz="1400" b="1" dirty="0" smtClean="0"/>
            <a:t>Calidad de los Servicios  </a:t>
          </a:r>
          <a:r>
            <a:rPr lang="es-ES" sz="1200" dirty="0" smtClean="0"/>
            <a:t>de atención a las adicciones: acreditación y certificación</a:t>
          </a:r>
          <a:endParaRPr lang="es-ES" sz="1200" dirty="0"/>
        </a:p>
      </dgm:t>
    </dgm:pt>
    <dgm:pt modelId="{002649BE-66E0-A747-B7AF-FAC34BCE6988}" type="parTrans" cxnId="{F24B8716-FD56-1840-AF46-14BE802D52DF}">
      <dgm:prSet/>
      <dgm:spPr/>
      <dgm:t>
        <a:bodyPr/>
        <a:lstStyle/>
        <a:p>
          <a:endParaRPr lang="es-ES"/>
        </a:p>
      </dgm:t>
    </dgm:pt>
    <dgm:pt modelId="{2191E5C9-B4AB-C043-B40D-9A07041DC8C0}" type="sibTrans" cxnId="{F24B8716-FD56-1840-AF46-14BE802D52DF}">
      <dgm:prSet/>
      <dgm:spPr/>
      <dgm:t>
        <a:bodyPr/>
        <a:lstStyle/>
        <a:p>
          <a:endParaRPr lang="es-ES"/>
        </a:p>
      </dgm:t>
    </dgm:pt>
    <dgm:pt modelId="{457E28FF-B097-234E-BDA9-F25582BA2A7F}" type="pres">
      <dgm:prSet presAssocID="{6A6E9589-CDB6-E246-B2EF-C7CC5BEDB76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07A112C-811C-3642-B802-1A0C65FAC69E}" type="pres">
      <dgm:prSet presAssocID="{6A6E9589-CDB6-E246-B2EF-C7CC5BEDB761}" presName="cycle" presStyleCnt="0"/>
      <dgm:spPr/>
      <dgm:t>
        <a:bodyPr/>
        <a:lstStyle/>
        <a:p>
          <a:endParaRPr lang="es-ES"/>
        </a:p>
      </dgm:t>
    </dgm:pt>
    <dgm:pt modelId="{5A93D05F-BBE5-8540-8C9C-0054CBCFB81D}" type="pres">
      <dgm:prSet presAssocID="{10616C2F-081E-7E40-BCE6-9E0D8386C9D8}" presName="nodeFirstNode" presStyleLbl="node1" presStyleIdx="0" presStyleCnt="5" custScaleY="12723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C1EF61-E5CD-BF4B-B4A7-78D1B9C5A653}" type="pres">
      <dgm:prSet presAssocID="{23144C70-EA49-ED48-879F-28FEECECAA2B}" presName="sibTransFirstNode" presStyleLbl="bgShp" presStyleIdx="0" presStyleCnt="1"/>
      <dgm:spPr/>
      <dgm:t>
        <a:bodyPr/>
        <a:lstStyle/>
        <a:p>
          <a:endParaRPr lang="es-ES"/>
        </a:p>
      </dgm:t>
    </dgm:pt>
    <dgm:pt modelId="{BF6D2A76-545A-4B40-B494-0BC3060F4F16}" type="pres">
      <dgm:prSet presAssocID="{9A40B3BE-4176-0D4E-B397-08D37E7082AA}" presName="nodeFollowingNodes" presStyleLbl="node1" presStyleIdx="1" presStyleCnt="5" custScaleY="115510" custRadScaleRad="97903" custRadScaleInc="732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496DCB-2877-174B-BB89-C48D6D416229}" type="pres">
      <dgm:prSet presAssocID="{E569FACE-C6F6-8C41-BDCB-11A4D58DEE05}" presName="nodeFollowingNodes" presStyleLbl="node1" presStyleIdx="2" presStyleCnt="5" custScaleY="136122" custRadScaleRad="112180" custRadScaleInc="-100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75637BE-06E6-5F48-BF25-C8DDA15A5609}" type="pres">
      <dgm:prSet presAssocID="{3CA3F442-1044-1145-94CB-71539096A6B0}" presName="nodeFollowingNodes" presStyleLbl="node1" presStyleIdx="3" presStyleCnt="5" custScaleY="141224" custRadScaleRad="111094" custRadScaleInc="-26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747B62-5BC2-9F49-9B84-86E5AF19F38F}" type="pres">
      <dgm:prSet presAssocID="{EB2B2328-5CD1-0044-8C42-80FFCF800799}" presName="nodeFollowingNodes" presStyleLbl="node1" presStyleIdx="4" presStyleCnt="5" custScaleY="133470" custRadScaleRad="95100" custRadScaleInc="-1149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8C946FC-3B0C-DD48-B40A-68DC11E2CF1B}" type="presOf" srcId="{3CA3F442-1044-1145-94CB-71539096A6B0}" destId="{575637BE-06E6-5F48-BF25-C8DDA15A5609}" srcOrd="0" destOrd="0" presId="urn:microsoft.com/office/officeart/2005/8/layout/cycle3"/>
    <dgm:cxn modelId="{20932861-00A6-B14E-991D-9B5799F64136}" type="presOf" srcId="{10616C2F-081E-7E40-BCE6-9E0D8386C9D8}" destId="{5A93D05F-BBE5-8540-8C9C-0054CBCFB81D}" srcOrd="0" destOrd="0" presId="urn:microsoft.com/office/officeart/2005/8/layout/cycle3"/>
    <dgm:cxn modelId="{F24B8716-FD56-1840-AF46-14BE802D52DF}" srcId="{6A6E9589-CDB6-E246-B2EF-C7CC5BEDB761}" destId="{EB2B2328-5CD1-0044-8C42-80FFCF800799}" srcOrd="4" destOrd="0" parTransId="{002649BE-66E0-A747-B7AF-FAC34BCE6988}" sibTransId="{2191E5C9-B4AB-C043-B40D-9A07041DC8C0}"/>
    <dgm:cxn modelId="{0386DA69-688A-0042-A2FB-D8485CEF5674}" srcId="{6A6E9589-CDB6-E246-B2EF-C7CC5BEDB761}" destId="{9A40B3BE-4176-0D4E-B397-08D37E7082AA}" srcOrd="1" destOrd="0" parTransId="{58D82772-9529-EA40-B68E-8B59DE706E5F}" sibTransId="{4D95F97D-E6E8-5646-A45C-F4BB73088B15}"/>
    <dgm:cxn modelId="{C41E5174-43E0-E945-8F09-C890D9166EA9}" type="presOf" srcId="{E569FACE-C6F6-8C41-BDCB-11A4D58DEE05}" destId="{15496DCB-2877-174B-BB89-C48D6D416229}" srcOrd="0" destOrd="0" presId="urn:microsoft.com/office/officeart/2005/8/layout/cycle3"/>
    <dgm:cxn modelId="{5A0C356C-5F50-FF40-B838-DE7A40027F33}" type="presOf" srcId="{9A40B3BE-4176-0D4E-B397-08D37E7082AA}" destId="{BF6D2A76-545A-4B40-B494-0BC3060F4F16}" srcOrd="0" destOrd="0" presId="urn:microsoft.com/office/officeart/2005/8/layout/cycle3"/>
    <dgm:cxn modelId="{2BFDB9A0-D886-BD42-8075-7F5614F198A7}" srcId="{6A6E9589-CDB6-E246-B2EF-C7CC5BEDB761}" destId="{E569FACE-C6F6-8C41-BDCB-11A4D58DEE05}" srcOrd="2" destOrd="0" parTransId="{B0798FCB-348E-474E-9E4D-D927E3BF1599}" sibTransId="{06A7EEE5-8536-BB40-9224-7C19606DDAE0}"/>
    <dgm:cxn modelId="{C741E1DE-6161-F444-B691-EF82AC245D7E}" type="presOf" srcId="{EB2B2328-5CD1-0044-8C42-80FFCF800799}" destId="{21747B62-5BC2-9F49-9B84-86E5AF19F38F}" srcOrd="0" destOrd="0" presId="urn:microsoft.com/office/officeart/2005/8/layout/cycle3"/>
    <dgm:cxn modelId="{90F442FE-68B5-C244-B9CE-4FE8E2E9BEE5}" type="presOf" srcId="{23144C70-EA49-ED48-879F-28FEECECAA2B}" destId="{40C1EF61-E5CD-BF4B-B4A7-78D1B9C5A653}" srcOrd="0" destOrd="0" presId="urn:microsoft.com/office/officeart/2005/8/layout/cycle3"/>
    <dgm:cxn modelId="{8C7B461B-3792-5942-9963-E92BA2FB3705}" srcId="{6A6E9589-CDB6-E246-B2EF-C7CC5BEDB761}" destId="{10616C2F-081E-7E40-BCE6-9E0D8386C9D8}" srcOrd="0" destOrd="0" parTransId="{8AFE596D-0C18-044D-B304-E1240FAB5305}" sibTransId="{23144C70-EA49-ED48-879F-28FEECECAA2B}"/>
    <dgm:cxn modelId="{6D631A2D-BC80-EE47-962E-85C172ADC090}" type="presOf" srcId="{6A6E9589-CDB6-E246-B2EF-C7CC5BEDB761}" destId="{457E28FF-B097-234E-BDA9-F25582BA2A7F}" srcOrd="0" destOrd="0" presId="urn:microsoft.com/office/officeart/2005/8/layout/cycle3"/>
    <dgm:cxn modelId="{8A03836A-1790-9F43-A198-F5D85F939DB9}" srcId="{6A6E9589-CDB6-E246-B2EF-C7CC5BEDB761}" destId="{3CA3F442-1044-1145-94CB-71539096A6B0}" srcOrd="3" destOrd="0" parTransId="{4C56A03F-1B0C-4E40-8517-40671D44420E}" sibTransId="{0DAA0E5D-CC28-5B40-B46C-A3E721233C06}"/>
    <dgm:cxn modelId="{DED71576-B8B7-C948-9120-D24F9138D480}" type="presParOf" srcId="{457E28FF-B097-234E-BDA9-F25582BA2A7F}" destId="{807A112C-811C-3642-B802-1A0C65FAC69E}" srcOrd="0" destOrd="0" presId="urn:microsoft.com/office/officeart/2005/8/layout/cycle3"/>
    <dgm:cxn modelId="{0E1B25EE-4024-2E45-8C17-B5715158F649}" type="presParOf" srcId="{807A112C-811C-3642-B802-1A0C65FAC69E}" destId="{5A93D05F-BBE5-8540-8C9C-0054CBCFB81D}" srcOrd="0" destOrd="0" presId="urn:microsoft.com/office/officeart/2005/8/layout/cycle3"/>
    <dgm:cxn modelId="{E47167FA-B421-6E4A-B911-C8DFFBAE3D4A}" type="presParOf" srcId="{807A112C-811C-3642-B802-1A0C65FAC69E}" destId="{40C1EF61-E5CD-BF4B-B4A7-78D1B9C5A653}" srcOrd="1" destOrd="0" presId="urn:microsoft.com/office/officeart/2005/8/layout/cycle3"/>
    <dgm:cxn modelId="{22763A7A-BCC8-F347-BC5A-2FAB6F54F515}" type="presParOf" srcId="{807A112C-811C-3642-B802-1A0C65FAC69E}" destId="{BF6D2A76-545A-4B40-B494-0BC3060F4F16}" srcOrd="2" destOrd="0" presId="urn:microsoft.com/office/officeart/2005/8/layout/cycle3"/>
    <dgm:cxn modelId="{BA34B9A1-B14D-374B-BCA3-E845E95C364F}" type="presParOf" srcId="{807A112C-811C-3642-B802-1A0C65FAC69E}" destId="{15496DCB-2877-174B-BB89-C48D6D416229}" srcOrd="3" destOrd="0" presId="urn:microsoft.com/office/officeart/2005/8/layout/cycle3"/>
    <dgm:cxn modelId="{14E61418-72CE-7840-9736-7576E00C01CF}" type="presParOf" srcId="{807A112C-811C-3642-B802-1A0C65FAC69E}" destId="{575637BE-06E6-5F48-BF25-C8DDA15A5609}" srcOrd="4" destOrd="0" presId="urn:microsoft.com/office/officeart/2005/8/layout/cycle3"/>
    <dgm:cxn modelId="{ECF76CD2-FF13-8442-83F0-FEFB57AA34D3}" type="presParOf" srcId="{807A112C-811C-3642-B802-1A0C65FAC69E}" destId="{21747B62-5BC2-9F49-9B84-86E5AF19F38F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EB49DB-C2AE-464B-88B6-3E79F77553E6}" type="doc">
      <dgm:prSet loTypeId="urn:microsoft.com/office/officeart/2005/8/layout/cycle8" loCatId="" qsTypeId="urn:microsoft.com/office/officeart/2005/8/quickstyle/simple4" qsCatId="simple" csTypeId="urn:microsoft.com/office/officeart/2005/8/colors/colorful3" csCatId="colorful" phldr="1"/>
      <dgm:spPr/>
    </dgm:pt>
    <dgm:pt modelId="{D0A32CCB-C6F7-8247-985A-2AA4E7343DC8}">
      <dgm:prSet phldrT="[Texto]" custT="1"/>
      <dgm:spPr>
        <a:solidFill>
          <a:srgbClr val="1B0B51"/>
        </a:solidFill>
      </dgm:spPr>
      <dgm:t>
        <a:bodyPr/>
        <a:lstStyle/>
        <a:p>
          <a:r>
            <a:rPr lang="es-ES" sz="1600" dirty="0" smtClean="0"/>
            <a:t>2. </a:t>
          </a:r>
          <a:r>
            <a:rPr lang="es-ES" sz="1400" dirty="0" smtClean="0"/>
            <a:t>Prevención de  Adicciones y violencia familiar</a:t>
          </a:r>
          <a:endParaRPr lang="es-ES" sz="1400" dirty="0"/>
        </a:p>
      </dgm:t>
    </dgm:pt>
    <dgm:pt modelId="{5916249F-4794-9145-AAE5-E71F39FE6496}" type="parTrans" cxnId="{314A9F71-814E-794A-85F6-FF239895871D}">
      <dgm:prSet/>
      <dgm:spPr/>
      <dgm:t>
        <a:bodyPr/>
        <a:lstStyle/>
        <a:p>
          <a:endParaRPr lang="es-ES" sz="2400"/>
        </a:p>
      </dgm:t>
    </dgm:pt>
    <dgm:pt modelId="{ABEA3D4C-CB6A-FD44-B84F-8F2ABE95F57D}" type="sibTrans" cxnId="{314A9F71-814E-794A-85F6-FF239895871D}">
      <dgm:prSet/>
      <dgm:spPr/>
      <dgm:t>
        <a:bodyPr/>
        <a:lstStyle/>
        <a:p>
          <a:endParaRPr lang="es-ES" sz="2400"/>
        </a:p>
      </dgm:t>
    </dgm:pt>
    <dgm:pt modelId="{38A64E8B-494E-2141-A358-595A01F54247}">
      <dgm:prSet phldrT="[Texto]" custT="1"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r>
            <a:rPr lang="es-ES" sz="1400" dirty="0" smtClean="0"/>
            <a:t>6. Atención a grupos vulnerables y en riesgo</a:t>
          </a:r>
        </a:p>
        <a:p>
          <a:endParaRPr lang="es-ES" sz="1600" dirty="0"/>
        </a:p>
      </dgm:t>
    </dgm:pt>
    <dgm:pt modelId="{C2DC33E5-E599-8748-B041-4496763B1D12}" type="parTrans" cxnId="{9D78F8E0-8EF1-FA45-A9AA-81739D0820BC}">
      <dgm:prSet/>
      <dgm:spPr/>
      <dgm:t>
        <a:bodyPr/>
        <a:lstStyle/>
        <a:p>
          <a:endParaRPr lang="es-ES" sz="2400"/>
        </a:p>
      </dgm:t>
    </dgm:pt>
    <dgm:pt modelId="{0D1A6405-8BA5-EE48-81C6-C65E986BEBBC}" type="sibTrans" cxnId="{9D78F8E0-8EF1-FA45-A9AA-81739D0820BC}">
      <dgm:prSet/>
      <dgm:spPr/>
      <dgm:t>
        <a:bodyPr/>
        <a:lstStyle/>
        <a:p>
          <a:endParaRPr lang="es-ES" sz="2400"/>
        </a:p>
      </dgm:t>
    </dgm:pt>
    <dgm:pt modelId="{148211A0-0FA1-0348-897A-1C9602524CFB}">
      <dgm:prSet phldrT="[Texto]" custT="1"/>
      <dgm:spPr>
        <a:solidFill>
          <a:srgbClr val="626300"/>
        </a:solidFill>
      </dgm:spPr>
      <dgm:t>
        <a:bodyPr/>
        <a:lstStyle/>
        <a:p>
          <a:r>
            <a:rPr lang="es-ES" sz="1400" dirty="0" smtClean="0"/>
            <a:t>1.  Fortalecer</a:t>
          </a:r>
        </a:p>
        <a:p>
          <a:r>
            <a:rPr lang="es-ES" sz="1400" dirty="0" smtClean="0"/>
            <a:t>Coordinación</a:t>
          </a:r>
          <a:endParaRPr lang="es-ES" sz="1400" dirty="0"/>
        </a:p>
      </dgm:t>
    </dgm:pt>
    <dgm:pt modelId="{944D8F89-B5FC-5143-8907-A684668D67E0}" type="parTrans" cxnId="{D8401A36-7A16-6B40-958B-FDA30E422412}">
      <dgm:prSet/>
      <dgm:spPr/>
      <dgm:t>
        <a:bodyPr/>
        <a:lstStyle/>
        <a:p>
          <a:endParaRPr lang="es-ES" sz="2400"/>
        </a:p>
      </dgm:t>
    </dgm:pt>
    <dgm:pt modelId="{F02E8EFF-511E-6844-964D-9C7647298E33}" type="sibTrans" cxnId="{D8401A36-7A16-6B40-958B-FDA30E422412}">
      <dgm:prSet/>
      <dgm:spPr/>
      <dgm:t>
        <a:bodyPr/>
        <a:lstStyle/>
        <a:p>
          <a:endParaRPr lang="es-ES" sz="2400"/>
        </a:p>
      </dgm:t>
    </dgm:pt>
    <dgm:pt modelId="{060B85AA-D9E2-6240-BA9D-CA23711E421F}">
      <dgm:prSet custT="1"/>
      <dgm:spPr>
        <a:solidFill>
          <a:srgbClr val="40070A"/>
        </a:solidFill>
      </dgm:spPr>
      <dgm:t>
        <a:bodyPr/>
        <a:lstStyle/>
        <a:p>
          <a:r>
            <a:rPr lang="es-ES" sz="1400" dirty="0" smtClean="0"/>
            <a:t>3. Atención integral a personas con adicciones y violencia  </a:t>
          </a:r>
          <a:endParaRPr lang="es-ES" sz="1400" dirty="0"/>
        </a:p>
      </dgm:t>
    </dgm:pt>
    <dgm:pt modelId="{F2EC5E82-921B-7D4D-81ED-B2D838927F2A}" type="parTrans" cxnId="{D56334B0-5D96-534E-AFF1-B88194C7C47D}">
      <dgm:prSet/>
      <dgm:spPr/>
      <dgm:t>
        <a:bodyPr/>
        <a:lstStyle/>
        <a:p>
          <a:endParaRPr lang="es-ES" sz="2400"/>
        </a:p>
      </dgm:t>
    </dgm:pt>
    <dgm:pt modelId="{C75A5A51-4727-114B-A196-C66C67B12DFE}" type="sibTrans" cxnId="{D56334B0-5D96-534E-AFF1-B88194C7C47D}">
      <dgm:prSet/>
      <dgm:spPr/>
      <dgm:t>
        <a:bodyPr/>
        <a:lstStyle/>
        <a:p>
          <a:endParaRPr lang="es-ES" sz="2400"/>
        </a:p>
      </dgm:t>
    </dgm:pt>
    <dgm:pt modelId="{33EC3389-D04B-3D4E-A3DA-E85785789691}">
      <dgm:prSet custT="1"/>
      <dgm:spPr>
        <a:solidFill>
          <a:srgbClr val="642800"/>
        </a:solidFill>
      </dgm:spPr>
      <dgm:t>
        <a:bodyPr/>
        <a:lstStyle/>
        <a:p>
          <a:r>
            <a:rPr lang="es-ES" sz="1400" dirty="0" smtClean="0"/>
            <a:t>5.Legislación y Normatividad  (En 3 niveles de gobierno) </a:t>
          </a:r>
          <a:endParaRPr lang="es-ES" sz="1400" dirty="0"/>
        </a:p>
      </dgm:t>
    </dgm:pt>
    <dgm:pt modelId="{B0E3077E-3B40-A64C-B74C-3C6C409ED658}" type="parTrans" cxnId="{FB066922-0A8A-7447-847F-CDD0C59EC471}">
      <dgm:prSet/>
      <dgm:spPr/>
      <dgm:t>
        <a:bodyPr/>
        <a:lstStyle/>
        <a:p>
          <a:endParaRPr lang="es-ES" sz="2400"/>
        </a:p>
      </dgm:t>
    </dgm:pt>
    <dgm:pt modelId="{21499BFF-C95B-844D-9BDA-F776A02B16D8}" type="sibTrans" cxnId="{FB066922-0A8A-7447-847F-CDD0C59EC471}">
      <dgm:prSet/>
      <dgm:spPr/>
      <dgm:t>
        <a:bodyPr/>
        <a:lstStyle/>
        <a:p>
          <a:endParaRPr lang="es-ES" sz="2400"/>
        </a:p>
      </dgm:t>
    </dgm:pt>
    <dgm:pt modelId="{FCC4F18E-8688-BB43-9E5B-C7234B0A2D36}">
      <dgm:prSet custT="1"/>
      <dgm:spPr>
        <a:solidFill>
          <a:srgbClr val="420043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ES" sz="16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400" dirty="0" smtClean="0"/>
            <a:t>4. Investigación para diseño de políticas públicas vs adicciones</a:t>
          </a:r>
        </a:p>
      </dgm:t>
    </dgm:pt>
    <dgm:pt modelId="{7EDD385B-41E5-3847-A893-E3DD72CCCEC9}" type="parTrans" cxnId="{EF0741FE-B290-4C43-8C7A-9003A96E1C55}">
      <dgm:prSet/>
      <dgm:spPr/>
      <dgm:t>
        <a:bodyPr/>
        <a:lstStyle/>
        <a:p>
          <a:endParaRPr lang="es-ES" sz="2400"/>
        </a:p>
      </dgm:t>
    </dgm:pt>
    <dgm:pt modelId="{9787D260-6458-8048-9E37-06D94CE61EF6}" type="sibTrans" cxnId="{EF0741FE-B290-4C43-8C7A-9003A96E1C55}">
      <dgm:prSet/>
      <dgm:spPr/>
      <dgm:t>
        <a:bodyPr/>
        <a:lstStyle/>
        <a:p>
          <a:endParaRPr lang="es-ES" sz="2400"/>
        </a:p>
      </dgm:t>
    </dgm:pt>
    <dgm:pt modelId="{FE3F5559-1CBE-5242-A2FC-1625AA28EC8B}" type="pres">
      <dgm:prSet presAssocID="{BCEB49DB-C2AE-464B-88B6-3E79F77553E6}" presName="compositeShape" presStyleCnt="0">
        <dgm:presLayoutVars>
          <dgm:chMax val="7"/>
          <dgm:dir/>
          <dgm:resizeHandles val="exact"/>
        </dgm:presLayoutVars>
      </dgm:prSet>
      <dgm:spPr/>
    </dgm:pt>
    <dgm:pt modelId="{130CDAD0-3D96-FB4F-A571-0F214D843DBA}" type="pres">
      <dgm:prSet presAssocID="{BCEB49DB-C2AE-464B-88B6-3E79F77553E6}" presName="wedge1" presStyleLbl="node1" presStyleIdx="0" presStyleCnt="6"/>
      <dgm:spPr/>
      <dgm:t>
        <a:bodyPr/>
        <a:lstStyle/>
        <a:p>
          <a:endParaRPr lang="es-ES"/>
        </a:p>
      </dgm:t>
    </dgm:pt>
    <dgm:pt modelId="{3B859BF2-1F6E-DD4E-91C2-F98B17A64207}" type="pres">
      <dgm:prSet presAssocID="{BCEB49DB-C2AE-464B-88B6-3E79F77553E6}" presName="dummy1a" presStyleCnt="0"/>
      <dgm:spPr/>
    </dgm:pt>
    <dgm:pt modelId="{0C292B54-B4F6-E547-B38F-298C7221DC60}" type="pres">
      <dgm:prSet presAssocID="{BCEB49DB-C2AE-464B-88B6-3E79F77553E6}" presName="dummy1b" presStyleCnt="0"/>
      <dgm:spPr/>
    </dgm:pt>
    <dgm:pt modelId="{8BE25FEE-44D5-1241-B3A3-2A5A80691D22}" type="pres">
      <dgm:prSet presAssocID="{BCEB49DB-C2AE-464B-88B6-3E79F77553E6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54A78E-D787-1F46-BC99-662A25384181}" type="pres">
      <dgm:prSet presAssocID="{BCEB49DB-C2AE-464B-88B6-3E79F77553E6}" presName="wedge2" presStyleLbl="node1" presStyleIdx="1" presStyleCnt="6"/>
      <dgm:spPr/>
      <dgm:t>
        <a:bodyPr/>
        <a:lstStyle/>
        <a:p>
          <a:endParaRPr lang="es-ES"/>
        </a:p>
      </dgm:t>
    </dgm:pt>
    <dgm:pt modelId="{A12E4E3B-EB31-1643-BDE0-EE7834C705BB}" type="pres">
      <dgm:prSet presAssocID="{BCEB49DB-C2AE-464B-88B6-3E79F77553E6}" presName="dummy2a" presStyleCnt="0"/>
      <dgm:spPr/>
    </dgm:pt>
    <dgm:pt modelId="{1E89F49F-B95B-144B-AAB4-6C36A3CA375D}" type="pres">
      <dgm:prSet presAssocID="{BCEB49DB-C2AE-464B-88B6-3E79F77553E6}" presName="dummy2b" presStyleCnt="0"/>
      <dgm:spPr/>
    </dgm:pt>
    <dgm:pt modelId="{4FD755D9-3E0F-AE47-B5DF-D542B4278FBC}" type="pres">
      <dgm:prSet presAssocID="{BCEB49DB-C2AE-464B-88B6-3E79F77553E6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834502-AE60-9C44-8AFE-301C6A7F4442}" type="pres">
      <dgm:prSet presAssocID="{BCEB49DB-C2AE-464B-88B6-3E79F77553E6}" presName="wedge3" presStyleLbl="node1" presStyleIdx="2" presStyleCnt="6" custScaleX="103382" custScaleY="92040"/>
      <dgm:spPr/>
      <dgm:t>
        <a:bodyPr/>
        <a:lstStyle/>
        <a:p>
          <a:endParaRPr lang="es-ES"/>
        </a:p>
      </dgm:t>
    </dgm:pt>
    <dgm:pt modelId="{40CB0D31-3F27-074B-AC92-F331F2B99C50}" type="pres">
      <dgm:prSet presAssocID="{BCEB49DB-C2AE-464B-88B6-3E79F77553E6}" presName="dummy3a" presStyleCnt="0"/>
      <dgm:spPr/>
    </dgm:pt>
    <dgm:pt modelId="{233A687A-8BB5-6040-9B70-61BE91EF6D53}" type="pres">
      <dgm:prSet presAssocID="{BCEB49DB-C2AE-464B-88B6-3E79F77553E6}" presName="dummy3b" presStyleCnt="0"/>
      <dgm:spPr/>
    </dgm:pt>
    <dgm:pt modelId="{120733AD-E230-D346-8F80-BB163094376A}" type="pres">
      <dgm:prSet presAssocID="{BCEB49DB-C2AE-464B-88B6-3E79F77553E6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A4D519-F47D-2B43-82CD-5541F4D18890}" type="pres">
      <dgm:prSet presAssocID="{BCEB49DB-C2AE-464B-88B6-3E79F77553E6}" presName="wedge4" presStyleLbl="node1" presStyleIdx="3" presStyleCnt="6"/>
      <dgm:spPr/>
      <dgm:t>
        <a:bodyPr/>
        <a:lstStyle/>
        <a:p>
          <a:endParaRPr lang="es-ES"/>
        </a:p>
      </dgm:t>
    </dgm:pt>
    <dgm:pt modelId="{08A0E6A3-A6FE-0C49-9C8E-DA5A50EE12AF}" type="pres">
      <dgm:prSet presAssocID="{BCEB49DB-C2AE-464B-88B6-3E79F77553E6}" presName="dummy4a" presStyleCnt="0"/>
      <dgm:spPr/>
    </dgm:pt>
    <dgm:pt modelId="{4F8F7DD7-61EA-A347-89B1-AB00D1A84AD4}" type="pres">
      <dgm:prSet presAssocID="{BCEB49DB-C2AE-464B-88B6-3E79F77553E6}" presName="dummy4b" presStyleCnt="0"/>
      <dgm:spPr/>
    </dgm:pt>
    <dgm:pt modelId="{1FC431B2-678B-8F47-AECE-C79C0CA253F8}" type="pres">
      <dgm:prSet presAssocID="{BCEB49DB-C2AE-464B-88B6-3E79F77553E6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C09B5D-CD04-A241-A27C-C02CF0ECF9F0}" type="pres">
      <dgm:prSet presAssocID="{BCEB49DB-C2AE-464B-88B6-3E79F77553E6}" presName="wedge5" presStyleLbl="node1" presStyleIdx="4" presStyleCnt="6"/>
      <dgm:spPr/>
      <dgm:t>
        <a:bodyPr/>
        <a:lstStyle/>
        <a:p>
          <a:endParaRPr lang="es-ES"/>
        </a:p>
      </dgm:t>
    </dgm:pt>
    <dgm:pt modelId="{66AE31FD-D9F4-2541-94A6-4BE3DFBE93BD}" type="pres">
      <dgm:prSet presAssocID="{BCEB49DB-C2AE-464B-88B6-3E79F77553E6}" presName="dummy5a" presStyleCnt="0"/>
      <dgm:spPr/>
    </dgm:pt>
    <dgm:pt modelId="{61A447A6-CBC4-9B43-B8FE-9AAB516F5CA7}" type="pres">
      <dgm:prSet presAssocID="{BCEB49DB-C2AE-464B-88B6-3E79F77553E6}" presName="dummy5b" presStyleCnt="0"/>
      <dgm:spPr/>
    </dgm:pt>
    <dgm:pt modelId="{152B98BB-6824-3E44-A636-6CBA66EC3A58}" type="pres">
      <dgm:prSet presAssocID="{BCEB49DB-C2AE-464B-88B6-3E79F77553E6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BD66E2-1A19-BF43-A1C6-B6F0136D7183}" type="pres">
      <dgm:prSet presAssocID="{BCEB49DB-C2AE-464B-88B6-3E79F77553E6}" presName="wedge6" presStyleLbl="node1" presStyleIdx="5" presStyleCnt="6" custScaleX="108143"/>
      <dgm:spPr/>
      <dgm:t>
        <a:bodyPr/>
        <a:lstStyle/>
        <a:p>
          <a:endParaRPr lang="es-ES"/>
        </a:p>
      </dgm:t>
    </dgm:pt>
    <dgm:pt modelId="{5A6D8E1E-F2CB-2147-92BD-83309F59F38B}" type="pres">
      <dgm:prSet presAssocID="{BCEB49DB-C2AE-464B-88B6-3E79F77553E6}" presName="dummy6a" presStyleCnt="0"/>
      <dgm:spPr/>
    </dgm:pt>
    <dgm:pt modelId="{BE278387-EB71-DF47-977D-17779E79442B}" type="pres">
      <dgm:prSet presAssocID="{BCEB49DB-C2AE-464B-88B6-3E79F77553E6}" presName="dummy6b" presStyleCnt="0"/>
      <dgm:spPr/>
    </dgm:pt>
    <dgm:pt modelId="{BA798727-B8E8-2C41-AB7D-EACC9F08664D}" type="pres">
      <dgm:prSet presAssocID="{BCEB49DB-C2AE-464B-88B6-3E79F77553E6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4B3D777-07CE-A443-9D6F-82C7D597DA1F}" type="pres">
      <dgm:prSet presAssocID="{ABEA3D4C-CB6A-FD44-B84F-8F2ABE95F57D}" presName="arrowWedge1" presStyleLbl="fgSibTrans2D1" presStyleIdx="0" presStyleCnt="6"/>
      <dgm:spPr>
        <a:solidFill>
          <a:srgbClr val="1B0B51"/>
        </a:solidFill>
        <a:ln>
          <a:solidFill>
            <a:schemeClr val="bg2"/>
          </a:solidFill>
        </a:ln>
      </dgm:spPr>
    </dgm:pt>
    <dgm:pt modelId="{A5F46D2C-0CB0-7C49-B443-1FA16D3E9780}" type="pres">
      <dgm:prSet presAssocID="{C75A5A51-4727-114B-A196-C66C67B12DFE}" presName="arrowWedge2" presStyleLbl="fgSibTrans2D1" presStyleIdx="1" presStyleCnt="6"/>
      <dgm:spPr>
        <a:solidFill>
          <a:srgbClr val="40070A"/>
        </a:solidFill>
        <a:ln>
          <a:solidFill>
            <a:srgbClr val="F8F8F8"/>
          </a:solidFill>
        </a:ln>
      </dgm:spPr>
    </dgm:pt>
    <dgm:pt modelId="{6F0CAB94-69FC-B341-A869-8FE6C5889B81}" type="pres">
      <dgm:prSet presAssocID="{9787D260-6458-8048-9E37-06D94CE61EF6}" presName="arrowWedge3" presStyleLbl="fgSibTrans2D1" presStyleIdx="2" presStyleCnt="6"/>
      <dgm:spPr>
        <a:solidFill>
          <a:srgbClr val="420043"/>
        </a:solidFill>
        <a:ln>
          <a:solidFill>
            <a:srgbClr val="F8F8F8"/>
          </a:solidFill>
        </a:ln>
      </dgm:spPr>
    </dgm:pt>
    <dgm:pt modelId="{C84F974D-0477-9D45-BE7A-89919EE16A25}" type="pres">
      <dgm:prSet presAssocID="{21499BFF-C95B-844D-9BDA-F776A02B16D8}" presName="arrowWedge4" presStyleLbl="fgSibTrans2D1" presStyleIdx="3" presStyleCnt="6"/>
      <dgm:spPr>
        <a:solidFill>
          <a:srgbClr val="642800"/>
        </a:solidFill>
        <a:ln>
          <a:solidFill>
            <a:srgbClr val="F8F8F8"/>
          </a:solidFill>
        </a:ln>
      </dgm:spPr>
    </dgm:pt>
    <dgm:pt modelId="{38333358-D7EC-7442-8BAD-3A78FCCE2233}" type="pres">
      <dgm:prSet presAssocID="{0D1A6405-8BA5-EE48-81C6-C65E986BEBBC}" presName="arrowWedge5" presStyleLbl="fgSibTrans2D1" presStyleIdx="4" presStyleCnt="6"/>
      <dgm:spPr>
        <a:solidFill>
          <a:srgbClr val="404040"/>
        </a:solidFill>
        <a:ln>
          <a:solidFill>
            <a:srgbClr val="F8F8F8"/>
          </a:solidFill>
        </a:ln>
      </dgm:spPr>
    </dgm:pt>
    <dgm:pt modelId="{1FFDEB6C-16A6-0540-BEDF-379520DF720A}" type="pres">
      <dgm:prSet presAssocID="{F02E8EFF-511E-6844-964D-9C7647298E33}" presName="arrowWedge6" presStyleLbl="fgSibTrans2D1" presStyleIdx="5" presStyleCnt="6"/>
      <dgm:spPr>
        <a:solidFill>
          <a:srgbClr val="626300"/>
        </a:solidFill>
        <a:ln>
          <a:solidFill>
            <a:srgbClr val="F8F8F8"/>
          </a:solidFill>
        </a:ln>
      </dgm:spPr>
    </dgm:pt>
  </dgm:ptLst>
  <dgm:cxnLst>
    <dgm:cxn modelId="{314A9F71-814E-794A-85F6-FF239895871D}" srcId="{BCEB49DB-C2AE-464B-88B6-3E79F77553E6}" destId="{D0A32CCB-C6F7-8247-985A-2AA4E7343DC8}" srcOrd="0" destOrd="0" parTransId="{5916249F-4794-9145-AAE5-E71F39FE6496}" sibTransId="{ABEA3D4C-CB6A-FD44-B84F-8F2ABE95F57D}"/>
    <dgm:cxn modelId="{CEDD8921-C5BA-E547-AE65-15CC4C65CB93}" type="presOf" srcId="{D0A32CCB-C6F7-8247-985A-2AA4E7343DC8}" destId="{130CDAD0-3D96-FB4F-A571-0F214D843DBA}" srcOrd="0" destOrd="0" presId="urn:microsoft.com/office/officeart/2005/8/layout/cycle8"/>
    <dgm:cxn modelId="{34D68FD5-3F6E-1448-8028-AC9683D69F57}" type="presOf" srcId="{33EC3389-D04B-3D4E-A3DA-E85785789691}" destId="{1FC431B2-678B-8F47-AECE-C79C0CA253F8}" srcOrd="1" destOrd="0" presId="urn:microsoft.com/office/officeart/2005/8/layout/cycle8"/>
    <dgm:cxn modelId="{52F8C5EF-5C64-8841-9514-29A25117E4D1}" type="presOf" srcId="{060B85AA-D9E2-6240-BA9D-CA23711E421F}" destId="{4FD755D9-3E0F-AE47-B5DF-D542B4278FBC}" srcOrd="1" destOrd="0" presId="urn:microsoft.com/office/officeart/2005/8/layout/cycle8"/>
    <dgm:cxn modelId="{5D6D0F69-69B0-1E48-8478-9DAF393FCDDD}" type="presOf" srcId="{38A64E8B-494E-2141-A358-595A01F54247}" destId="{80C09B5D-CD04-A241-A27C-C02CF0ECF9F0}" srcOrd="0" destOrd="0" presId="urn:microsoft.com/office/officeart/2005/8/layout/cycle8"/>
    <dgm:cxn modelId="{D56334B0-5D96-534E-AFF1-B88194C7C47D}" srcId="{BCEB49DB-C2AE-464B-88B6-3E79F77553E6}" destId="{060B85AA-D9E2-6240-BA9D-CA23711E421F}" srcOrd="1" destOrd="0" parTransId="{F2EC5E82-921B-7D4D-81ED-B2D838927F2A}" sibTransId="{C75A5A51-4727-114B-A196-C66C67B12DFE}"/>
    <dgm:cxn modelId="{E39C75AC-3A66-DB4E-B2A7-008F7E3D29A5}" type="presOf" srcId="{BCEB49DB-C2AE-464B-88B6-3E79F77553E6}" destId="{FE3F5559-1CBE-5242-A2FC-1625AA28EC8B}" srcOrd="0" destOrd="0" presId="urn:microsoft.com/office/officeart/2005/8/layout/cycle8"/>
    <dgm:cxn modelId="{FB066922-0A8A-7447-847F-CDD0C59EC471}" srcId="{BCEB49DB-C2AE-464B-88B6-3E79F77553E6}" destId="{33EC3389-D04B-3D4E-A3DA-E85785789691}" srcOrd="3" destOrd="0" parTransId="{B0E3077E-3B40-A64C-B74C-3C6C409ED658}" sibTransId="{21499BFF-C95B-844D-9BDA-F776A02B16D8}"/>
    <dgm:cxn modelId="{CAEBF2D0-01D4-3E47-A3CC-316F5AC9EB27}" type="presOf" srcId="{33EC3389-D04B-3D4E-A3DA-E85785789691}" destId="{07A4D519-F47D-2B43-82CD-5541F4D18890}" srcOrd="0" destOrd="0" presId="urn:microsoft.com/office/officeart/2005/8/layout/cycle8"/>
    <dgm:cxn modelId="{42315C35-DC84-9442-AA8A-24C1695BA71C}" type="presOf" srcId="{148211A0-0FA1-0348-897A-1C9602524CFB}" destId="{9CBD66E2-1A19-BF43-A1C6-B6F0136D7183}" srcOrd="0" destOrd="0" presId="urn:microsoft.com/office/officeart/2005/8/layout/cycle8"/>
    <dgm:cxn modelId="{EF0741FE-B290-4C43-8C7A-9003A96E1C55}" srcId="{BCEB49DB-C2AE-464B-88B6-3E79F77553E6}" destId="{FCC4F18E-8688-BB43-9E5B-C7234B0A2D36}" srcOrd="2" destOrd="0" parTransId="{7EDD385B-41E5-3847-A893-E3DD72CCCEC9}" sibTransId="{9787D260-6458-8048-9E37-06D94CE61EF6}"/>
    <dgm:cxn modelId="{9D481143-ADB2-4745-9966-C3F34458D9BC}" type="presOf" srcId="{148211A0-0FA1-0348-897A-1C9602524CFB}" destId="{BA798727-B8E8-2C41-AB7D-EACC9F08664D}" srcOrd="1" destOrd="0" presId="urn:microsoft.com/office/officeart/2005/8/layout/cycle8"/>
    <dgm:cxn modelId="{7FEFBE2E-5AD0-A54F-8A78-6A6347D54E5B}" type="presOf" srcId="{FCC4F18E-8688-BB43-9E5B-C7234B0A2D36}" destId="{C4834502-AE60-9C44-8AFE-301C6A7F4442}" srcOrd="0" destOrd="0" presId="urn:microsoft.com/office/officeart/2005/8/layout/cycle8"/>
    <dgm:cxn modelId="{D8401A36-7A16-6B40-958B-FDA30E422412}" srcId="{BCEB49DB-C2AE-464B-88B6-3E79F77553E6}" destId="{148211A0-0FA1-0348-897A-1C9602524CFB}" srcOrd="5" destOrd="0" parTransId="{944D8F89-B5FC-5143-8907-A684668D67E0}" sibTransId="{F02E8EFF-511E-6844-964D-9C7647298E33}"/>
    <dgm:cxn modelId="{9D78F8E0-8EF1-FA45-A9AA-81739D0820BC}" srcId="{BCEB49DB-C2AE-464B-88B6-3E79F77553E6}" destId="{38A64E8B-494E-2141-A358-595A01F54247}" srcOrd="4" destOrd="0" parTransId="{C2DC33E5-E599-8748-B041-4496763B1D12}" sibTransId="{0D1A6405-8BA5-EE48-81C6-C65E986BEBBC}"/>
    <dgm:cxn modelId="{154F284D-0D91-4044-B9EB-789D46140D32}" type="presOf" srcId="{060B85AA-D9E2-6240-BA9D-CA23711E421F}" destId="{AA54A78E-D787-1F46-BC99-662A25384181}" srcOrd="0" destOrd="0" presId="urn:microsoft.com/office/officeart/2005/8/layout/cycle8"/>
    <dgm:cxn modelId="{1C69F360-4B5C-5648-A031-06D02E39C582}" type="presOf" srcId="{38A64E8B-494E-2141-A358-595A01F54247}" destId="{152B98BB-6824-3E44-A636-6CBA66EC3A58}" srcOrd="1" destOrd="0" presId="urn:microsoft.com/office/officeart/2005/8/layout/cycle8"/>
    <dgm:cxn modelId="{53E7DE86-DB80-1B42-8B33-6412EF23DA6B}" type="presOf" srcId="{FCC4F18E-8688-BB43-9E5B-C7234B0A2D36}" destId="{120733AD-E230-D346-8F80-BB163094376A}" srcOrd="1" destOrd="0" presId="urn:microsoft.com/office/officeart/2005/8/layout/cycle8"/>
    <dgm:cxn modelId="{2B889231-5F4B-224A-B5F1-783F3DD449EE}" type="presOf" srcId="{D0A32CCB-C6F7-8247-985A-2AA4E7343DC8}" destId="{8BE25FEE-44D5-1241-B3A3-2A5A80691D22}" srcOrd="1" destOrd="0" presId="urn:microsoft.com/office/officeart/2005/8/layout/cycle8"/>
    <dgm:cxn modelId="{6FCB8A88-5301-934C-9371-841C46A13B98}" type="presParOf" srcId="{FE3F5559-1CBE-5242-A2FC-1625AA28EC8B}" destId="{130CDAD0-3D96-FB4F-A571-0F214D843DBA}" srcOrd="0" destOrd="0" presId="urn:microsoft.com/office/officeart/2005/8/layout/cycle8"/>
    <dgm:cxn modelId="{6F810C81-AA80-2E4A-8793-C23AEE4BE7F3}" type="presParOf" srcId="{FE3F5559-1CBE-5242-A2FC-1625AA28EC8B}" destId="{3B859BF2-1F6E-DD4E-91C2-F98B17A64207}" srcOrd="1" destOrd="0" presId="urn:microsoft.com/office/officeart/2005/8/layout/cycle8"/>
    <dgm:cxn modelId="{C85FB0EE-A672-9E40-ABA7-AD5B369D8205}" type="presParOf" srcId="{FE3F5559-1CBE-5242-A2FC-1625AA28EC8B}" destId="{0C292B54-B4F6-E547-B38F-298C7221DC60}" srcOrd="2" destOrd="0" presId="urn:microsoft.com/office/officeart/2005/8/layout/cycle8"/>
    <dgm:cxn modelId="{F2DC3CCC-8A1A-2B4D-B88B-075A2E14ACD6}" type="presParOf" srcId="{FE3F5559-1CBE-5242-A2FC-1625AA28EC8B}" destId="{8BE25FEE-44D5-1241-B3A3-2A5A80691D22}" srcOrd="3" destOrd="0" presId="urn:microsoft.com/office/officeart/2005/8/layout/cycle8"/>
    <dgm:cxn modelId="{1210B6DF-0ECD-934F-AA0E-ABB7E926088B}" type="presParOf" srcId="{FE3F5559-1CBE-5242-A2FC-1625AA28EC8B}" destId="{AA54A78E-D787-1F46-BC99-662A25384181}" srcOrd="4" destOrd="0" presId="urn:microsoft.com/office/officeart/2005/8/layout/cycle8"/>
    <dgm:cxn modelId="{9231637A-7F65-2D4D-B3B1-380A7AE8ED31}" type="presParOf" srcId="{FE3F5559-1CBE-5242-A2FC-1625AA28EC8B}" destId="{A12E4E3B-EB31-1643-BDE0-EE7834C705BB}" srcOrd="5" destOrd="0" presId="urn:microsoft.com/office/officeart/2005/8/layout/cycle8"/>
    <dgm:cxn modelId="{937FBE5B-E0B2-5149-920E-DE8546913042}" type="presParOf" srcId="{FE3F5559-1CBE-5242-A2FC-1625AA28EC8B}" destId="{1E89F49F-B95B-144B-AAB4-6C36A3CA375D}" srcOrd="6" destOrd="0" presId="urn:microsoft.com/office/officeart/2005/8/layout/cycle8"/>
    <dgm:cxn modelId="{9722A894-E171-034F-A358-284A36D6E22D}" type="presParOf" srcId="{FE3F5559-1CBE-5242-A2FC-1625AA28EC8B}" destId="{4FD755D9-3E0F-AE47-B5DF-D542B4278FBC}" srcOrd="7" destOrd="0" presId="urn:microsoft.com/office/officeart/2005/8/layout/cycle8"/>
    <dgm:cxn modelId="{645272BA-0C65-594F-ADCC-5A234083BA11}" type="presParOf" srcId="{FE3F5559-1CBE-5242-A2FC-1625AA28EC8B}" destId="{C4834502-AE60-9C44-8AFE-301C6A7F4442}" srcOrd="8" destOrd="0" presId="urn:microsoft.com/office/officeart/2005/8/layout/cycle8"/>
    <dgm:cxn modelId="{E9BA30DA-91D4-8F4D-83E5-89DA70821D28}" type="presParOf" srcId="{FE3F5559-1CBE-5242-A2FC-1625AA28EC8B}" destId="{40CB0D31-3F27-074B-AC92-F331F2B99C50}" srcOrd="9" destOrd="0" presId="urn:microsoft.com/office/officeart/2005/8/layout/cycle8"/>
    <dgm:cxn modelId="{D5CC1718-475F-B042-BB61-17F9A665DFB5}" type="presParOf" srcId="{FE3F5559-1CBE-5242-A2FC-1625AA28EC8B}" destId="{233A687A-8BB5-6040-9B70-61BE91EF6D53}" srcOrd="10" destOrd="0" presId="urn:microsoft.com/office/officeart/2005/8/layout/cycle8"/>
    <dgm:cxn modelId="{DF9781EF-DF69-9F43-9355-CAA8E24996AB}" type="presParOf" srcId="{FE3F5559-1CBE-5242-A2FC-1625AA28EC8B}" destId="{120733AD-E230-D346-8F80-BB163094376A}" srcOrd="11" destOrd="0" presId="urn:microsoft.com/office/officeart/2005/8/layout/cycle8"/>
    <dgm:cxn modelId="{E115A765-97EC-4A44-83F5-094E48C7EF90}" type="presParOf" srcId="{FE3F5559-1CBE-5242-A2FC-1625AA28EC8B}" destId="{07A4D519-F47D-2B43-82CD-5541F4D18890}" srcOrd="12" destOrd="0" presId="urn:microsoft.com/office/officeart/2005/8/layout/cycle8"/>
    <dgm:cxn modelId="{B658D952-A8CE-6143-B5DD-4EB8A8385FA0}" type="presParOf" srcId="{FE3F5559-1CBE-5242-A2FC-1625AA28EC8B}" destId="{08A0E6A3-A6FE-0C49-9C8E-DA5A50EE12AF}" srcOrd="13" destOrd="0" presId="urn:microsoft.com/office/officeart/2005/8/layout/cycle8"/>
    <dgm:cxn modelId="{90BA232A-DC46-8648-BDDB-F69E8ABF22F5}" type="presParOf" srcId="{FE3F5559-1CBE-5242-A2FC-1625AA28EC8B}" destId="{4F8F7DD7-61EA-A347-89B1-AB00D1A84AD4}" srcOrd="14" destOrd="0" presId="urn:microsoft.com/office/officeart/2005/8/layout/cycle8"/>
    <dgm:cxn modelId="{6D3B02EC-C462-DD46-A0D9-296849801656}" type="presParOf" srcId="{FE3F5559-1CBE-5242-A2FC-1625AA28EC8B}" destId="{1FC431B2-678B-8F47-AECE-C79C0CA253F8}" srcOrd="15" destOrd="0" presId="urn:microsoft.com/office/officeart/2005/8/layout/cycle8"/>
    <dgm:cxn modelId="{A48E5558-A00F-E54F-A551-3F165EE4A188}" type="presParOf" srcId="{FE3F5559-1CBE-5242-A2FC-1625AA28EC8B}" destId="{80C09B5D-CD04-A241-A27C-C02CF0ECF9F0}" srcOrd="16" destOrd="0" presId="urn:microsoft.com/office/officeart/2005/8/layout/cycle8"/>
    <dgm:cxn modelId="{0160DC19-A19C-F545-AB9C-F5D35694AD1F}" type="presParOf" srcId="{FE3F5559-1CBE-5242-A2FC-1625AA28EC8B}" destId="{66AE31FD-D9F4-2541-94A6-4BE3DFBE93BD}" srcOrd="17" destOrd="0" presId="urn:microsoft.com/office/officeart/2005/8/layout/cycle8"/>
    <dgm:cxn modelId="{67BAD4A9-3690-6E41-B831-E441A04B037D}" type="presParOf" srcId="{FE3F5559-1CBE-5242-A2FC-1625AA28EC8B}" destId="{61A447A6-CBC4-9B43-B8FE-9AAB516F5CA7}" srcOrd="18" destOrd="0" presId="urn:microsoft.com/office/officeart/2005/8/layout/cycle8"/>
    <dgm:cxn modelId="{76FAFBFB-5773-E047-A718-86BC4C347F8F}" type="presParOf" srcId="{FE3F5559-1CBE-5242-A2FC-1625AA28EC8B}" destId="{152B98BB-6824-3E44-A636-6CBA66EC3A58}" srcOrd="19" destOrd="0" presId="urn:microsoft.com/office/officeart/2005/8/layout/cycle8"/>
    <dgm:cxn modelId="{79397B0B-C707-BB4D-B44A-4AC08061BA6F}" type="presParOf" srcId="{FE3F5559-1CBE-5242-A2FC-1625AA28EC8B}" destId="{9CBD66E2-1A19-BF43-A1C6-B6F0136D7183}" srcOrd="20" destOrd="0" presId="urn:microsoft.com/office/officeart/2005/8/layout/cycle8"/>
    <dgm:cxn modelId="{5273D703-079E-A943-A10E-3D6DB7A78D8E}" type="presParOf" srcId="{FE3F5559-1CBE-5242-A2FC-1625AA28EC8B}" destId="{5A6D8E1E-F2CB-2147-92BD-83309F59F38B}" srcOrd="21" destOrd="0" presId="urn:microsoft.com/office/officeart/2005/8/layout/cycle8"/>
    <dgm:cxn modelId="{25421D8A-205B-D742-A609-CCA0DEE6C124}" type="presParOf" srcId="{FE3F5559-1CBE-5242-A2FC-1625AA28EC8B}" destId="{BE278387-EB71-DF47-977D-17779E79442B}" srcOrd="22" destOrd="0" presId="urn:microsoft.com/office/officeart/2005/8/layout/cycle8"/>
    <dgm:cxn modelId="{6A3310D4-5DDA-3740-A041-7F745C83971B}" type="presParOf" srcId="{FE3F5559-1CBE-5242-A2FC-1625AA28EC8B}" destId="{BA798727-B8E8-2C41-AB7D-EACC9F08664D}" srcOrd="23" destOrd="0" presId="urn:microsoft.com/office/officeart/2005/8/layout/cycle8"/>
    <dgm:cxn modelId="{A129D8EF-AC96-F047-B149-E98BF6B46FB8}" type="presParOf" srcId="{FE3F5559-1CBE-5242-A2FC-1625AA28EC8B}" destId="{44B3D777-07CE-A443-9D6F-82C7D597DA1F}" srcOrd="24" destOrd="0" presId="urn:microsoft.com/office/officeart/2005/8/layout/cycle8"/>
    <dgm:cxn modelId="{09C60126-8CC7-784D-AB70-F98E080D752E}" type="presParOf" srcId="{FE3F5559-1CBE-5242-A2FC-1625AA28EC8B}" destId="{A5F46D2C-0CB0-7C49-B443-1FA16D3E9780}" srcOrd="25" destOrd="0" presId="urn:microsoft.com/office/officeart/2005/8/layout/cycle8"/>
    <dgm:cxn modelId="{55D78E71-416A-1147-9CF8-0FC8367E5ED3}" type="presParOf" srcId="{FE3F5559-1CBE-5242-A2FC-1625AA28EC8B}" destId="{6F0CAB94-69FC-B341-A869-8FE6C5889B81}" srcOrd="26" destOrd="0" presId="urn:microsoft.com/office/officeart/2005/8/layout/cycle8"/>
    <dgm:cxn modelId="{85B79698-967F-704B-B7F7-6E9405E90013}" type="presParOf" srcId="{FE3F5559-1CBE-5242-A2FC-1625AA28EC8B}" destId="{C84F974D-0477-9D45-BE7A-89919EE16A25}" srcOrd="27" destOrd="0" presId="urn:microsoft.com/office/officeart/2005/8/layout/cycle8"/>
    <dgm:cxn modelId="{78B3245A-86BB-6740-A092-6F28F7B30049}" type="presParOf" srcId="{FE3F5559-1CBE-5242-A2FC-1625AA28EC8B}" destId="{38333358-D7EC-7442-8BAD-3A78FCCE2233}" srcOrd="28" destOrd="0" presId="urn:microsoft.com/office/officeart/2005/8/layout/cycle8"/>
    <dgm:cxn modelId="{1C66A6BC-8220-604D-ABC8-06CDCB49484F}" type="presParOf" srcId="{FE3F5559-1CBE-5242-A2FC-1625AA28EC8B}" destId="{1FFDEB6C-16A6-0540-BEDF-379520DF720A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AE4ECB-1AEC-2A42-BF70-B5326B727C3C}" type="doc">
      <dgm:prSet loTypeId="urn:microsoft.com/office/officeart/2005/8/layout/radial6" loCatId="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es-ES"/>
        </a:p>
      </dgm:t>
    </dgm:pt>
    <dgm:pt modelId="{E6EB8291-9921-754B-B13D-19A94CDD355B}">
      <dgm:prSet phldrT="[Texto]"/>
      <dgm:spPr>
        <a:solidFill>
          <a:srgbClr val="6093C1"/>
        </a:solidFill>
      </dgm:spPr>
      <dgm:t>
        <a:bodyPr/>
        <a:lstStyle/>
        <a:p>
          <a:r>
            <a:rPr lang="es-ES" dirty="0" smtClean="0"/>
            <a:t>SALUD</a:t>
          </a:r>
          <a:endParaRPr lang="es-ES" dirty="0"/>
        </a:p>
      </dgm:t>
    </dgm:pt>
    <dgm:pt modelId="{4F1D2A56-A5F8-9E4C-BAC4-D52FF81280A1}" type="parTrans" cxnId="{EFBDF4B6-DC79-7643-83D2-04A8131DF884}">
      <dgm:prSet/>
      <dgm:spPr/>
      <dgm:t>
        <a:bodyPr/>
        <a:lstStyle/>
        <a:p>
          <a:endParaRPr lang="es-ES"/>
        </a:p>
      </dgm:t>
    </dgm:pt>
    <dgm:pt modelId="{DE2A51DC-AB2D-F24D-A8ED-4D607593EDF3}" type="sibTrans" cxnId="{EFBDF4B6-DC79-7643-83D2-04A8131DF884}">
      <dgm:prSet/>
      <dgm:spPr/>
      <dgm:t>
        <a:bodyPr/>
        <a:lstStyle/>
        <a:p>
          <a:endParaRPr lang="es-ES"/>
        </a:p>
      </dgm:t>
    </dgm:pt>
    <dgm:pt modelId="{B3DCC9E2-03FD-DF49-A1E9-959ABA5CF657}">
      <dgm:prSet phldrT="[Texto]"/>
      <dgm:spPr>
        <a:solidFill>
          <a:srgbClr val="AB5C38"/>
        </a:solidFill>
      </dgm:spPr>
      <dgm:t>
        <a:bodyPr/>
        <a:lstStyle/>
        <a:p>
          <a:r>
            <a:rPr lang="es-ES" dirty="0" smtClean="0"/>
            <a:t>EDUCACION</a:t>
          </a:r>
          <a:endParaRPr lang="es-ES" dirty="0"/>
        </a:p>
      </dgm:t>
    </dgm:pt>
    <dgm:pt modelId="{D31E13B4-2628-BD41-8094-A7B878ADCA6A}" type="parTrans" cxnId="{62BDC4E0-C0EF-DC4E-85A2-220268716F0E}">
      <dgm:prSet/>
      <dgm:spPr/>
      <dgm:t>
        <a:bodyPr/>
        <a:lstStyle/>
        <a:p>
          <a:endParaRPr lang="es-ES"/>
        </a:p>
      </dgm:t>
    </dgm:pt>
    <dgm:pt modelId="{69230576-AC2E-D642-840E-DEC3E9CDBA74}" type="sibTrans" cxnId="{62BDC4E0-C0EF-DC4E-85A2-220268716F0E}">
      <dgm:prSet/>
      <dgm:spPr/>
      <dgm:t>
        <a:bodyPr/>
        <a:lstStyle/>
        <a:p>
          <a:endParaRPr lang="es-ES"/>
        </a:p>
      </dgm:t>
    </dgm:pt>
    <dgm:pt modelId="{BFEA5956-2025-1A46-B1A3-3788CBDE9F9D}">
      <dgm:prSet phldrT="[Texto]"/>
      <dgm:spPr>
        <a:solidFill>
          <a:srgbClr val="58218F"/>
        </a:solidFill>
      </dgm:spPr>
      <dgm:t>
        <a:bodyPr/>
        <a:lstStyle/>
        <a:p>
          <a:r>
            <a:rPr lang="es-ES" dirty="0" smtClean="0"/>
            <a:t>ECONOMÍA</a:t>
          </a:r>
          <a:endParaRPr lang="es-ES" dirty="0"/>
        </a:p>
      </dgm:t>
    </dgm:pt>
    <dgm:pt modelId="{7A9F5B03-E0B2-0B44-944B-4A614BDA1C61}" type="parTrans" cxnId="{AC589F7D-62D7-8F42-B3B8-A68035445523}">
      <dgm:prSet/>
      <dgm:spPr/>
      <dgm:t>
        <a:bodyPr/>
        <a:lstStyle/>
        <a:p>
          <a:endParaRPr lang="es-ES"/>
        </a:p>
      </dgm:t>
    </dgm:pt>
    <dgm:pt modelId="{D9430B7E-BA0A-CA4A-BF61-D86FF1134B1B}" type="sibTrans" cxnId="{AC589F7D-62D7-8F42-B3B8-A68035445523}">
      <dgm:prSet/>
      <dgm:spPr/>
      <dgm:t>
        <a:bodyPr/>
        <a:lstStyle/>
        <a:p>
          <a:endParaRPr lang="es-ES"/>
        </a:p>
      </dgm:t>
    </dgm:pt>
    <dgm:pt modelId="{4FF5129E-B05A-A544-BF69-67787076D63D}">
      <dgm:prSet phldrT="[Texto]"/>
      <dgm:spPr>
        <a:solidFill>
          <a:srgbClr val="DFCD4C"/>
        </a:solidFill>
      </dgm:spPr>
      <dgm:t>
        <a:bodyPr/>
        <a:lstStyle/>
        <a:p>
          <a:r>
            <a:rPr lang="es-ES" dirty="0" smtClean="0"/>
            <a:t>TRABAJO</a:t>
          </a:r>
          <a:endParaRPr lang="es-ES" dirty="0"/>
        </a:p>
      </dgm:t>
    </dgm:pt>
    <dgm:pt modelId="{1FEE0B88-9601-C142-875A-F9EF1E47DBB7}" type="parTrans" cxnId="{473BC844-4656-3745-9CBE-E1EF317289DA}">
      <dgm:prSet/>
      <dgm:spPr/>
      <dgm:t>
        <a:bodyPr/>
        <a:lstStyle/>
        <a:p>
          <a:endParaRPr lang="es-ES"/>
        </a:p>
      </dgm:t>
    </dgm:pt>
    <dgm:pt modelId="{650A36F1-E7F6-404B-8BFD-0A16C7632549}" type="sibTrans" cxnId="{473BC844-4656-3745-9CBE-E1EF317289DA}">
      <dgm:prSet/>
      <dgm:spPr/>
      <dgm:t>
        <a:bodyPr/>
        <a:lstStyle/>
        <a:p>
          <a:endParaRPr lang="es-ES"/>
        </a:p>
      </dgm:t>
    </dgm:pt>
    <dgm:pt modelId="{F138B96E-A1D6-264E-A462-F23A5304ED57}">
      <dgm:prSet phldrT="[Texto]"/>
      <dgm:spPr>
        <a:solidFill>
          <a:srgbClr val="4A69C6"/>
        </a:solidFill>
      </dgm:spPr>
      <dgm:t>
        <a:bodyPr/>
        <a:lstStyle/>
        <a:p>
          <a:r>
            <a:rPr lang="es-ES" dirty="0" smtClean="0"/>
            <a:t>SEDESOL</a:t>
          </a:r>
          <a:endParaRPr lang="es-ES" dirty="0"/>
        </a:p>
      </dgm:t>
    </dgm:pt>
    <dgm:pt modelId="{31ED8D53-39AA-F841-9087-20AC8BA45C03}" type="parTrans" cxnId="{196158F7-7764-1D4A-A939-9C9EC7D8CEF2}">
      <dgm:prSet/>
      <dgm:spPr/>
      <dgm:t>
        <a:bodyPr/>
        <a:lstStyle/>
        <a:p>
          <a:endParaRPr lang="es-ES"/>
        </a:p>
      </dgm:t>
    </dgm:pt>
    <dgm:pt modelId="{87BE1640-9BF7-7349-931C-3AAF9B8AE422}" type="sibTrans" cxnId="{196158F7-7764-1D4A-A939-9C9EC7D8CEF2}">
      <dgm:prSet/>
      <dgm:spPr/>
      <dgm:t>
        <a:bodyPr/>
        <a:lstStyle/>
        <a:p>
          <a:endParaRPr lang="es-ES"/>
        </a:p>
      </dgm:t>
    </dgm:pt>
    <dgm:pt modelId="{FD39CE6B-8D2A-1A49-BC47-B27D51B62B46}">
      <dgm:prSet phldrT="[Texto]"/>
      <dgm:spPr>
        <a:solidFill>
          <a:srgbClr val="1A8C48"/>
        </a:solidFill>
      </dgm:spPr>
      <dgm:t>
        <a:bodyPr/>
        <a:lstStyle/>
        <a:p>
          <a:r>
            <a:rPr lang="es-ES" dirty="0" smtClean="0"/>
            <a:t>SIDATU</a:t>
          </a:r>
          <a:endParaRPr lang="es-ES" dirty="0"/>
        </a:p>
      </dgm:t>
    </dgm:pt>
    <dgm:pt modelId="{D2C6BEDD-EA0F-7942-9146-039BDCD4A8A3}" type="parTrans" cxnId="{E6C7D7A3-31D2-D14F-9A92-79128BAA08C3}">
      <dgm:prSet/>
      <dgm:spPr/>
      <dgm:t>
        <a:bodyPr/>
        <a:lstStyle/>
        <a:p>
          <a:endParaRPr lang="es-ES"/>
        </a:p>
      </dgm:t>
    </dgm:pt>
    <dgm:pt modelId="{73D7230C-9664-7140-A390-9AAD105DC548}" type="sibTrans" cxnId="{E6C7D7A3-31D2-D14F-9A92-79128BAA08C3}">
      <dgm:prSet/>
      <dgm:spPr/>
      <dgm:t>
        <a:bodyPr/>
        <a:lstStyle/>
        <a:p>
          <a:endParaRPr lang="es-ES"/>
        </a:p>
      </dgm:t>
    </dgm:pt>
    <dgm:pt modelId="{7A376D1D-2EAD-8540-BEE0-0A66607AECE1}" type="pres">
      <dgm:prSet presAssocID="{FFAE4ECB-1AEC-2A42-BF70-B5326B727C3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1976290-8797-D04E-92AC-630ADDF37A45}" type="pres">
      <dgm:prSet presAssocID="{E6EB8291-9921-754B-B13D-19A94CDD355B}" presName="centerShape" presStyleLbl="node0" presStyleIdx="0" presStyleCnt="1"/>
      <dgm:spPr/>
      <dgm:t>
        <a:bodyPr/>
        <a:lstStyle/>
        <a:p>
          <a:endParaRPr lang="es-ES"/>
        </a:p>
      </dgm:t>
    </dgm:pt>
    <dgm:pt modelId="{53DADF1D-9965-D540-A101-BD656CCCA53A}" type="pres">
      <dgm:prSet presAssocID="{B3DCC9E2-03FD-DF49-A1E9-959ABA5CF65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F5D272-70F4-894D-BD7C-603A1E3FDC1D}" type="pres">
      <dgm:prSet presAssocID="{B3DCC9E2-03FD-DF49-A1E9-959ABA5CF657}" presName="dummy" presStyleCnt="0"/>
      <dgm:spPr/>
    </dgm:pt>
    <dgm:pt modelId="{C99421C8-D311-154E-B7AF-ED8BF1901519}" type="pres">
      <dgm:prSet presAssocID="{69230576-AC2E-D642-840E-DEC3E9CDBA74}" presName="sibTrans" presStyleLbl="sibTrans2D1" presStyleIdx="0" presStyleCnt="5"/>
      <dgm:spPr/>
      <dgm:t>
        <a:bodyPr/>
        <a:lstStyle/>
        <a:p>
          <a:endParaRPr lang="es-ES"/>
        </a:p>
      </dgm:t>
    </dgm:pt>
    <dgm:pt modelId="{59B5DE58-A622-354C-9743-DCA4F7A59940}" type="pres">
      <dgm:prSet presAssocID="{BFEA5956-2025-1A46-B1A3-3788CBDE9F9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B973C8-9A4C-5949-849F-F288CF370D60}" type="pres">
      <dgm:prSet presAssocID="{BFEA5956-2025-1A46-B1A3-3788CBDE9F9D}" presName="dummy" presStyleCnt="0"/>
      <dgm:spPr/>
    </dgm:pt>
    <dgm:pt modelId="{99D2029B-35F9-814C-B15A-E5D521096672}" type="pres">
      <dgm:prSet presAssocID="{D9430B7E-BA0A-CA4A-BF61-D86FF1134B1B}" presName="sibTrans" presStyleLbl="sibTrans2D1" presStyleIdx="1" presStyleCnt="5"/>
      <dgm:spPr/>
      <dgm:t>
        <a:bodyPr/>
        <a:lstStyle/>
        <a:p>
          <a:endParaRPr lang="es-ES"/>
        </a:p>
      </dgm:t>
    </dgm:pt>
    <dgm:pt modelId="{8EBF5A00-8339-6447-8CF7-3D01085A8301}" type="pres">
      <dgm:prSet presAssocID="{FD39CE6B-8D2A-1A49-BC47-B27D51B62B4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AE4009-786D-334F-ADC2-D2A5E2ACE3C8}" type="pres">
      <dgm:prSet presAssocID="{FD39CE6B-8D2A-1A49-BC47-B27D51B62B46}" presName="dummy" presStyleCnt="0"/>
      <dgm:spPr/>
    </dgm:pt>
    <dgm:pt modelId="{9DB12D2F-7EC9-6E4D-BDE3-EAA82367DF9D}" type="pres">
      <dgm:prSet presAssocID="{73D7230C-9664-7140-A390-9AAD105DC548}" presName="sibTrans" presStyleLbl="sibTrans2D1" presStyleIdx="2" presStyleCnt="5"/>
      <dgm:spPr/>
      <dgm:t>
        <a:bodyPr/>
        <a:lstStyle/>
        <a:p>
          <a:endParaRPr lang="es-ES"/>
        </a:p>
      </dgm:t>
    </dgm:pt>
    <dgm:pt modelId="{68CA20F9-BAD0-3D43-93E9-75628A711E30}" type="pres">
      <dgm:prSet presAssocID="{4FF5129E-B05A-A544-BF69-67787076D63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DC8E4A9-A3C1-124D-9871-C5A538BA7A04}" type="pres">
      <dgm:prSet presAssocID="{4FF5129E-B05A-A544-BF69-67787076D63D}" presName="dummy" presStyleCnt="0"/>
      <dgm:spPr/>
    </dgm:pt>
    <dgm:pt modelId="{3E078A5F-C9EC-8C45-A61E-45E9F0156E4E}" type="pres">
      <dgm:prSet presAssocID="{650A36F1-E7F6-404B-8BFD-0A16C7632549}" presName="sibTrans" presStyleLbl="sibTrans2D1" presStyleIdx="3" presStyleCnt="5"/>
      <dgm:spPr/>
      <dgm:t>
        <a:bodyPr/>
        <a:lstStyle/>
        <a:p>
          <a:endParaRPr lang="es-ES"/>
        </a:p>
      </dgm:t>
    </dgm:pt>
    <dgm:pt modelId="{3545647D-F4F5-DB4D-BDD1-191E2B61784E}" type="pres">
      <dgm:prSet presAssocID="{F138B96E-A1D6-264E-A462-F23A5304ED5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45B222-1C46-AF4E-9794-CA996E50554C}" type="pres">
      <dgm:prSet presAssocID="{F138B96E-A1D6-264E-A462-F23A5304ED57}" presName="dummy" presStyleCnt="0"/>
      <dgm:spPr/>
    </dgm:pt>
    <dgm:pt modelId="{7D437B4F-82A0-804A-B4D1-EF78636E5079}" type="pres">
      <dgm:prSet presAssocID="{87BE1640-9BF7-7349-931C-3AAF9B8AE422}" presName="sibTrans" presStyleLbl="sibTrans2D1" presStyleIdx="4" presStyleCnt="5"/>
      <dgm:spPr/>
      <dgm:t>
        <a:bodyPr/>
        <a:lstStyle/>
        <a:p>
          <a:endParaRPr lang="es-ES"/>
        </a:p>
      </dgm:t>
    </dgm:pt>
  </dgm:ptLst>
  <dgm:cxnLst>
    <dgm:cxn modelId="{EFBDF4B6-DC79-7643-83D2-04A8131DF884}" srcId="{FFAE4ECB-1AEC-2A42-BF70-B5326B727C3C}" destId="{E6EB8291-9921-754B-B13D-19A94CDD355B}" srcOrd="0" destOrd="0" parTransId="{4F1D2A56-A5F8-9E4C-BAC4-D52FF81280A1}" sibTransId="{DE2A51DC-AB2D-F24D-A8ED-4D607593EDF3}"/>
    <dgm:cxn modelId="{196158F7-7764-1D4A-A939-9C9EC7D8CEF2}" srcId="{E6EB8291-9921-754B-B13D-19A94CDD355B}" destId="{F138B96E-A1D6-264E-A462-F23A5304ED57}" srcOrd="4" destOrd="0" parTransId="{31ED8D53-39AA-F841-9087-20AC8BA45C03}" sibTransId="{87BE1640-9BF7-7349-931C-3AAF9B8AE422}"/>
    <dgm:cxn modelId="{20EE8C3E-D2CE-A84D-B330-D26D5B5A9D76}" type="presOf" srcId="{650A36F1-E7F6-404B-8BFD-0A16C7632549}" destId="{3E078A5F-C9EC-8C45-A61E-45E9F0156E4E}" srcOrd="0" destOrd="0" presId="urn:microsoft.com/office/officeart/2005/8/layout/radial6"/>
    <dgm:cxn modelId="{42AEE0F7-D0AC-9A4F-B932-1F012177A492}" type="presOf" srcId="{FFAE4ECB-1AEC-2A42-BF70-B5326B727C3C}" destId="{7A376D1D-2EAD-8540-BEE0-0A66607AECE1}" srcOrd="0" destOrd="0" presId="urn:microsoft.com/office/officeart/2005/8/layout/radial6"/>
    <dgm:cxn modelId="{62BDC4E0-C0EF-DC4E-85A2-220268716F0E}" srcId="{E6EB8291-9921-754B-B13D-19A94CDD355B}" destId="{B3DCC9E2-03FD-DF49-A1E9-959ABA5CF657}" srcOrd="0" destOrd="0" parTransId="{D31E13B4-2628-BD41-8094-A7B878ADCA6A}" sibTransId="{69230576-AC2E-D642-840E-DEC3E9CDBA74}"/>
    <dgm:cxn modelId="{64B78891-9845-AE4A-9325-F830E3FD40D6}" type="presOf" srcId="{4FF5129E-B05A-A544-BF69-67787076D63D}" destId="{68CA20F9-BAD0-3D43-93E9-75628A711E30}" srcOrd="0" destOrd="0" presId="urn:microsoft.com/office/officeart/2005/8/layout/radial6"/>
    <dgm:cxn modelId="{E6C7D7A3-31D2-D14F-9A92-79128BAA08C3}" srcId="{E6EB8291-9921-754B-B13D-19A94CDD355B}" destId="{FD39CE6B-8D2A-1A49-BC47-B27D51B62B46}" srcOrd="2" destOrd="0" parTransId="{D2C6BEDD-EA0F-7942-9146-039BDCD4A8A3}" sibTransId="{73D7230C-9664-7140-A390-9AAD105DC548}"/>
    <dgm:cxn modelId="{21664F50-AF09-5740-AE22-9C3D84355DE8}" type="presOf" srcId="{E6EB8291-9921-754B-B13D-19A94CDD355B}" destId="{01976290-8797-D04E-92AC-630ADDF37A45}" srcOrd="0" destOrd="0" presId="urn:microsoft.com/office/officeart/2005/8/layout/radial6"/>
    <dgm:cxn modelId="{473BC844-4656-3745-9CBE-E1EF317289DA}" srcId="{E6EB8291-9921-754B-B13D-19A94CDD355B}" destId="{4FF5129E-B05A-A544-BF69-67787076D63D}" srcOrd="3" destOrd="0" parTransId="{1FEE0B88-9601-C142-875A-F9EF1E47DBB7}" sibTransId="{650A36F1-E7F6-404B-8BFD-0A16C7632549}"/>
    <dgm:cxn modelId="{2BD72812-BFA2-A14C-AB07-655A842A6320}" type="presOf" srcId="{73D7230C-9664-7140-A390-9AAD105DC548}" destId="{9DB12D2F-7EC9-6E4D-BDE3-EAA82367DF9D}" srcOrd="0" destOrd="0" presId="urn:microsoft.com/office/officeart/2005/8/layout/radial6"/>
    <dgm:cxn modelId="{10D02FE9-EA04-7D47-B703-D4212F35A9E5}" type="presOf" srcId="{F138B96E-A1D6-264E-A462-F23A5304ED57}" destId="{3545647D-F4F5-DB4D-BDD1-191E2B61784E}" srcOrd="0" destOrd="0" presId="urn:microsoft.com/office/officeart/2005/8/layout/radial6"/>
    <dgm:cxn modelId="{819D389F-D1B4-564E-8BEA-81CCBD69FF93}" type="presOf" srcId="{BFEA5956-2025-1A46-B1A3-3788CBDE9F9D}" destId="{59B5DE58-A622-354C-9743-DCA4F7A59940}" srcOrd="0" destOrd="0" presId="urn:microsoft.com/office/officeart/2005/8/layout/radial6"/>
    <dgm:cxn modelId="{AC589F7D-62D7-8F42-B3B8-A68035445523}" srcId="{E6EB8291-9921-754B-B13D-19A94CDD355B}" destId="{BFEA5956-2025-1A46-B1A3-3788CBDE9F9D}" srcOrd="1" destOrd="0" parTransId="{7A9F5B03-E0B2-0B44-944B-4A614BDA1C61}" sibTransId="{D9430B7E-BA0A-CA4A-BF61-D86FF1134B1B}"/>
    <dgm:cxn modelId="{5DB70435-D5D3-BE48-A623-2C5FD23DC37D}" type="presOf" srcId="{69230576-AC2E-D642-840E-DEC3E9CDBA74}" destId="{C99421C8-D311-154E-B7AF-ED8BF1901519}" srcOrd="0" destOrd="0" presId="urn:microsoft.com/office/officeart/2005/8/layout/radial6"/>
    <dgm:cxn modelId="{209E9987-6BE9-7341-8AF1-1043CF821B4D}" type="presOf" srcId="{B3DCC9E2-03FD-DF49-A1E9-959ABA5CF657}" destId="{53DADF1D-9965-D540-A101-BD656CCCA53A}" srcOrd="0" destOrd="0" presId="urn:microsoft.com/office/officeart/2005/8/layout/radial6"/>
    <dgm:cxn modelId="{2A8C32D2-B504-9E44-9955-A856EFF337EF}" type="presOf" srcId="{FD39CE6B-8D2A-1A49-BC47-B27D51B62B46}" destId="{8EBF5A00-8339-6447-8CF7-3D01085A8301}" srcOrd="0" destOrd="0" presId="urn:microsoft.com/office/officeart/2005/8/layout/radial6"/>
    <dgm:cxn modelId="{18968E55-9C40-714F-AB4A-34B337B7A10E}" type="presOf" srcId="{87BE1640-9BF7-7349-931C-3AAF9B8AE422}" destId="{7D437B4F-82A0-804A-B4D1-EF78636E5079}" srcOrd="0" destOrd="0" presId="urn:microsoft.com/office/officeart/2005/8/layout/radial6"/>
    <dgm:cxn modelId="{46E388B5-066B-9D44-BB4B-BCB7908B456A}" type="presOf" srcId="{D9430B7E-BA0A-CA4A-BF61-D86FF1134B1B}" destId="{99D2029B-35F9-814C-B15A-E5D521096672}" srcOrd="0" destOrd="0" presId="urn:microsoft.com/office/officeart/2005/8/layout/radial6"/>
    <dgm:cxn modelId="{D7550E62-CFCA-1D4F-A055-9E25E8A05E77}" type="presParOf" srcId="{7A376D1D-2EAD-8540-BEE0-0A66607AECE1}" destId="{01976290-8797-D04E-92AC-630ADDF37A45}" srcOrd="0" destOrd="0" presId="urn:microsoft.com/office/officeart/2005/8/layout/radial6"/>
    <dgm:cxn modelId="{183542F3-4237-324B-89FF-9AAF48AD7E98}" type="presParOf" srcId="{7A376D1D-2EAD-8540-BEE0-0A66607AECE1}" destId="{53DADF1D-9965-D540-A101-BD656CCCA53A}" srcOrd="1" destOrd="0" presId="urn:microsoft.com/office/officeart/2005/8/layout/radial6"/>
    <dgm:cxn modelId="{998E2F23-5CC8-FA41-ACA3-9066CBD21567}" type="presParOf" srcId="{7A376D1D-2EAD-8540-BEE0-0A66607AECE1}" destId="{BAF5D272-70F4-894D-BD7C-603A1E3FDC1D}" srcOrd="2" destOrd="0" presId="urn:microsoft.com/office/officeart/2005/8/layout/radial6"/>
    <dgm:cxn modelId="{8CB524B9-35CB-9849-AB83-3CD7E32D2D95}" type="presParOf" srcId="{7A376D1D-2EAD-8540-BEE0-0A66607AECE1}" destId="{C99421C8-D311-154E-B7AF-ED8BF1901519}" srcOrd="3" destOrd="0" presId="urn:microsoft.com/office/officeart/2005/8/layout/radial6"/>
    <dgm:cxn modelId="{0312B909-D727-134D-AA25-9F2E2778A435}" type="presParOf" srcId="{7A376D1D-2EAD-8540-BEE0-0A66607AECE1}" destId="{59B5DE58-A622-354C-9743-DCA4F7A59940}" srcOrd="4" destOrd="0" presId="urn:microsoft.com/office/officeart/2005/8/layout/radial6"/>
    <dgm:cxn modelId="{756C7EDA-E0B4-494D-AC59-C2EF232B48DA}" type="presParOf" srcId="{7A376D1D-2EAD-8540-BEE0-0A66607AECE1}" destId="{F3B973C8-9A4C-5949-849F-F288CF370D60}" srcOrd="5" destOrd="0" presId="urn:microsoft.com/office/officeart/2005/8/layout/radial6"/>
    <dgm:cxn modelId="{73BB8D34-B4B8-B748-B06A-05AC698DB8BB}" type="presParOf" srcId="{7A376D1D-2EAD-8540-BEE0-0A66607AECE1}" destId="{99D2029B-35F9-814C-B15A-E5D521096672}" srcOrd="6" destOrd="0" presId="urn:microsoft.com/office/officeart/2005/8/layout/radial6"/>
    <dgm:cxn modelId="{5D616162-9721-E743-AF82-BED73E0D9FA4}" type="presParOf" srcId="{7A376D1D-2EAD-8540-BEE0-0A66607AECE1}" destId="{8EBF5A00-8339-6447-8CF7-3D01085A8301}" srcOrd="7" destOrd="0" presId="urn:microsoft.com/office/officeart/2005/8/layout/radial6"/>
    <dgm:cxn modelId="{5BCD7DA6-88FB-C642-B063-D19C07F90BD8}" type="presParOf" srcId="{7A376D1D-2EAD-8540-BEE0-0A66607AECE1}" destId="{22AE4009-786D-334F-ADC2-D2A5E2ACE3C8}" srcOrd="8" destOrd="0" presId="urn:microsoft.com/office/officeart/2005/8/layout/radial6"/>
    <dgm:cxn modelId="{7DDB3077-4475-AD49-A986-2F5AC4C2DA7F}" type="presParOf" srcId="{7A376D1D-2EAD-8540-BEE0-0A66607AECE1}" destId="{9DB12D2F-7EC9-6E4D-BDE3-EAA82367DF9D}" srcOrd="9" destOrd="0" presId="urn:microsoft.com/office/officeart/2005/8/layout/radial6"/>
    <dgm:cxn modelId="{D6F60EFB-BCF6-AD44-BA72-FCA7F795804C}" type="presParOf" srcId="{7A376D1D-2EAD-8540-BEE0-0A66607AECE1}" destId="{68CA20F9-BAD0-3D43-93E9-75628A711E30}" srcOrd="10" destOrd="0" presId="urn:microsoft.com/office/officeart/2005/8/layout/radial6"/>
    <dgm:cxn modelId="{6CD780BA-864E-494E-9627-D1C63DA60095}" type="presParOf" srcId="{7A376D1D-2EAD-8540-BEE0-0A66607AECE1}" destId="{DDC8E4A9-A3C1-124D-9871-C5A538BA7A04}" srcOrd="11" destOrd="0" presId="urn:microsoft.com/office/officeart/2005/8/layout/radial6"/>
    <dgm:cxn modelId="{68B56AA3-DC1E-B944-90ED-B50534B51447}" type="presParOf" srcId="{7A376D1D-2EAD-8540-BEE0-0A66607AECE1}" destId="{3E078A5F-C9EC-8C45-A61E-45E9F0156E4E}" srcOrd="12" destOrd="0" presId="urn:microsoft.com/office/officeart/2005/8/layout/radial6"/>
    <dgm:cxn modelId="{ED1FEC2F-B12B-0C43-A5DB-E6BA5299DC03}" type="presParOf" srcId="{7A376D1D-2EAD-8540-BEE0-0A66607AECE1}" destId="{3545647D-F4F5-DB4D-BDD1-191E2B61784E}" srcOrd="13" destOrd="0" presId="urn:microsoft.com/office/officeart/2005/8/layout/radial6"/>
    <dgm:cxn modelId="{FB7D3EE1-E1AC-3A48-89DD-6F3EF634558B}" type="presParOf" srcId="{7A376D1D-2EAD-8540-BEE0-0A66607AECE1}" destId="{0345B222-1C46-AF4E-9794-CA996E50554C}" srcOrd="14" destOrd="0" presId="urn:microsoft.com/office/officeart/2005/8/layout/radial6"/>
    <dgm:cxn modelId="{401C5271-FBB0-B049-886F-815B01BCD3A6}" type="presParOf" srcId="{7A376D1D-2EAD-8540-BEE0-0A66607AECE1}" destId="{7D437B4F-82A0-804A-B4D1-EF78636E5079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F7B48A-7A8E-2446-8525-C50E352DFEFA}" type="doc">
      <dgm:prSet loTypeId="urn:microsoft.com/office/officeart/2005/8/layout/radial4" loCatId="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454AC5D1-E056-A04F-B832-DCC3E33AB6E6}">
      <dgm:prSet phldrT="[Texto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Ámbitos de Acción</a:t>
          </a:r>
          <a:endParaRPr lang="es-E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10A189-50B5-A646-9E26-14CD3F1E2B96}" type="parTrans" cxnId="{BD11CE9C-9488-2A48-90D0-904E88506EFF}">
      <dgm:prSet/>
      <dgm:spPr/>
      <dgm:t>
        <a:bodyPr/>
        <a:lstStyle/>
        <a:p>
          <a:endParaRPr lang="es-ES"/>
        </a:p>
      </dgm:t>
    </dgm:pt>
    <dgm:pt modelId="{DE20E9BC-7642-CF4A-8CE2-5425BBC78DF2}" type="sibTrans" cxnId="{BD11CE9C-9488-2A48-90D0-904E88506EFF}">
      <dgm:prSet/>
      <dgm:spPr/>
      <dgm:t>
        <a:bodyPr/>
        <a:lstStyle/>
        <a:p>
          <a:endParaRPr lang="es-ES"/>
        </a:p>
      </dgm:t>
    </dgm:pt>
    <dgm:pt modelId="{2FE0BF9E-5E95-884F-A7DE-1D33DCEA93F6}">
      <dgm:prSet phldrT="[Texto]"/>
      <dgm:spPr>
        <a:solidFill>
          <a:srgbClr val="839AC7"/>
        </a:solidFill>
      </dgm:spPr>
      <dgm:t>
        <a:bodyPr/>
        <a:lstStyle/>
        <a:p>
          <a:r>
            <a:rPr lang="es-ES" dirty="0" smtClean="0"/>
            <a:t>Salud</a:t>
          </a:r>
          <a:endParaRPr lang="es-ES" dirty="0"/>
        </a:p>
      </dgm:t>
    </dgm:pt>
    <dgm:pt modelId="{AFDF3C5D-FB91-8E4C-AD9E-53475D06BB93}" type="parTrans" cxnId="{67756524-C0E4-8B4D-8666-CE4317AD8F26}">
      <dgm:prSet/>
      <dgm:spPr/>
      <dgm:t>
        <a:bodyPr/>
        <a:lstStyle/>
        <a:p>
          <a:endParaRPr lang="es-ES"/>
        </a:p>
      </dgm:t>
    </dgm:pt>
    <dgm:pt modelId="{D6883FC5-90E9-0545-BB47-1EE60774999A}" type="sibTrans" cxnId="{67756524-C0E4-8B4D-8666-CE4317AD8F26}">
      <dgm:prSet/>
      <dgm:spPr/>
      <dgm:t>
        <a:bodyPr/>
        <a:lstStyle/>
        <a:p>
          <a:endParaRPr lang="es-ES"/>
        </a:p>
      </dgm:t>
    </dgm:pt>
    <dgm:pt modelId="{4800F543-96C4-E14A-A6DF-3B97DE8457C1}">
      <dgm:prSet phldrT="[Texto]"/>
      <dgm:spPr>
        <a:solidFill>
          <a:srgbClr val="839AC7"/>
        </a:solidFill>
      </dgm:spPr>
      <dgm:t>
        <a:bodyPr/>
        <a:lstStyle/>
        <a:p>
          <a:r>
            <a:rPr lang="es-ES" dirty="0" smtClean="0"/>
            <a:t>Educativo</a:t>
          </a:r>
          <a:endParaRPr lang="es-ES" dirty="0"/>
        </a:p>
      </dgm:t>
    </dgm:pt>
    <dgm:pt modelId="{F45D802D-5519-B744-84D8-9BD57089E641}" type="parTrans" cxnId="{87B05E35-5EE4-5343-823E-2139F392F389}">
      <dgm:prSet/>
      <dgm:spPr/>
      <dgm:t>
        <a:bodyPr/>
        <a:lstStyle/>
        <a:p>
          <a:endParaRPr lang="es-ES"/>
        </a:p>
      </dgm:t>
    </dgm:pt>
    <dgm:pt modelId="{39626B2F-BE24-DD44-A4E8-1CB3E60F5BDF}" type="sibTrans" cxnId="{87B05E35-5EE4-5343-823E-2139F392F389}">
      <dgm:prSet/>
      <dgm:spPr/>
      <dgm:t>
        <a:bodyPr/>
        <a:lstStyle/>
        <a:p>
          <a:endParaRPr lang="es-ES"/>
        </a:p>
      </dgm:t>
    </dgm:pt>
    <dgm:pt modelId="{FF092611-8ACB-B643-BE66-42AB974755AB}">
      <dgm:prSet phldrT="[Texto]"/>
      <dgm:spPr>
        <a:solidFill>
          <a:srgbClr val="839AC7"/>
        </a:solidFill>
      </dgm:spPr>
      <dgm:t>
        <a:bodyPr/>
        <a:lstStyle/>
        <a:p>
          <a:r>
            <a:rPr lang="es-ES" dirty="0" smtClean="0"/>
            <a:t>Social</a:t>
          </a:r>
        </a:p>
      </dgm:t>
    </dgm:pt>
    <dgm:pt modelId="{78E8D012-7AFC-6547-85F6-C9B41EE73B88}" type="parTrans" cxnId="{AC403E1C-680F-1E49-894E-A57EBE5C66D8}">
      <dgm:prSet/>
      <dgm:spPr/>
      <dgm:t>
        <a:bodyPr/>
        <a:lstStyle/>
        <a:p>
          <a:endParaRPr lang="es-ES"/>
        </a:p>
      </dgm:t>
    </dgm:pt>
    <dgm:pt modelId="{60298498-C8B2-3F43-8997-807631FBD721}" type="sibTrans" cxnId="{AC403E1C-680F-1E49-894E-A57EBE5C66D8}">
      <dgm:prSet/>
      <dgm:spPr/>
      <dgm:t>
        <a:bodyPr/>
        <a:lstStyle/>
        <a:p>
          <a:endParaRPr lang="es-ES"/>
        </a:p>
      </dgm:t>
    </dgm:pt>
    <dgm:pt modelId="{DAF925EA-A779-A740-96C4-A6A86E4CABC1}">
      <dgm:prSet phldrT="[Texto]"/>
      <dgm:spPr>
        <a:solidFill>
          <a:srgbClr val="839AC7"/>
        </a:solidFill>
      </dgm:spPr>
      <dgm:t>
        <a:bodyPr/>
        <a:lstStyle/>
        <a:p>
          <a:r>
            <a:rPr lang="es-ES" dirty="0" smtClean="0"/>
            <a:t>Comunitario</a:t>
          </a:r>
        </a:p>
      </dgm:t>
    </dgm:pt>
    <dgm:pt modelId="{1ECE74C6-60C2-FA48-83A2-25902272DE24}" type="parTrans" cxnId="{C407C71A-009E-4349-B46B-30CEE8498B9C}">
      <dgm:prSet/>
      <dgm:spPr/>
      <dgm:t>
        <a:bodyPr/>
        <a:lstStyle/>
        <a:p>
          <a:endParaRPr lang="es-ES"/>
        </a:p>
      </dgm:t>
    </dgm:pt>
    <dgm:pt modelId="{A7257526-EE03-A740-A32D-C8331860C713}" type="sibTrans" cxnId="{C407C71A-009E-4349-B46B-30CEE8498B9C}">
      <dgm:prSet/>
      <dgm:spPr/>
      <dgm:t>
        <a:bodyPr/>
        <a:lstStyle/>
        <a:p>
          <a:endParaRPr lang="es-ES"/>
        </a:p>
      </dgm:t>
    </dgm:pt>
    <dgm:pt modelId="{7380E639-54DB-6649-A159-D7CC4485794D}">
      <dgm:prSet phldrT="[Texto]"/>
      <dgm:spPr>
        <a:solidFill>
          <a:srgbClr val="839AC7"/>
        </a:solidFill>
      </dgm:spPr>
      <dgm:t>
        <a:bodyPr/>
        <a:lstStyle/>
        <a:p>
          <a:r>
            <a:rPr lang="es-ES" dirty="0" smtClean="0"/>
            <a:t>Procuración e Impartición de Justicia</a:t>
          </a:r>
        </a:p>
      </dgm:t>
    </dgm:pt>
    <dgm:pt modelId="{9D8B3BA2-6286-0E43-B32A-C2FAD9EB3A25}" type="parTrans" cxnId="{5B97CECE-6F7C-864C-BBC6-4BFAF694AD68}">
      <dgm:prSet/>
      <dgm:spPr/>
      <dgm:t>
        <a:bodyPr/>
        <a:lstStyle/>
        <a:p>
          <a:endParaRPr lang="es-ES"/>
        </a:p>
      </dgm:t>
    </dgm:pt>
    <dgm:pt modelId="{DD6F2FE5-104F-C246-BBB9-67F520939EED}" type="sibTrans" cxnId="{5B97CECE-6F7C-864C-BBC6-4BFAF694AD68}">
      <dgm:prSet/>
      <dgm:spPr/>
      <dgm:t>
        <a:bodyPr/>
        <a:lstStyle/>
        <a:p>
          <a:endParaRPr lang="es-ES"/>
        </a:p>
      </dgm:t>
    </dgm:pt>
    <dgm:pt modelId="{426D8A9E-9088-0E4F-AEE6-21B296E9AA75}" type="pres">
      <dgm:prSet presAssocID="{92F7B48A-7A8E-2446-8525-C50E352DFEF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88C64E9-FB70-E44D-BB34-1372BCE463E4}" type="pres">
      <dgm:prSet presAssocID="{454AC5D1-E056-A04F-B832-DCC3E33AB6E6}" presName="centerShape" presStyleLbl="node0" presStyleIdx="0" presStyleCnt="1"/>
      <dgm:spPr/>
      <dgm:t>
        <a:bodyPr/>
        <a:lstStyle/>
        <a:p>
          <a:endParaRPr lang="es-ES"/>
        </a:p>
      </dgm:t>
    </dgm:pt>
    <dgm:pt modelId="{CA5A32C8-4089-3549-9D92-8042C0C8A2E9}" type="pres">
      <dgm:prSet presAssocID="{AFDF3C5D-FB91-8E4C-AD9E-53475D06BB93}" presName="parTrans" presStyleLbl="bgSibTrans2D1" presStyleIdx="0" presStyleCnt="5"/>
      <dgm:spPr/>
      <dgm:t>
        <a:bodyPr/>
        <a:lstStyle/>
        <a:p>
          <a:endParaRPr lang="es-MX"/>
        </a:p>
      </dgm:t>
    </dgm:pt>
    <dgm:pt modelId="{59FBF539-D44B-6048-A8BC-89714D1FB5F1}" type="pres">
      <dgm:prSet presAssocID="{2FE0BF9E-5E95-884F-A7DE-1D33DCEA93F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9F3BC6F-83DD-1640-8C32-FF58B23BE083}" type="pres">
      <dgm:prSet presAssocID="{F45D802D-5519-B744-84D8-9BD57089E641}" presName="parTrans" presStyleLbl="bgSibTrans2D1" presStyleIdx="1" presStyleCnt="5"/>
      <dgm:spPr/>
      <dgm:t>
        <a:bodyPr/>
        <a:lstStyle/>
        <a:p>
          <a:endParaRPr lang="es-MX"/>
        </a:p>
      </dgm:t>
    </dgm:pt>
    <dgm:pt modelId="{7AB084A6-D0E9-D34F-9E58-8392D2373AB1}" type="pres">
      <dgm:prSet presAssocID="{4800F543-96C4-E14A-A6DF-3B97DE8457C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FDA520-6682-664A-B259-ACE63166DB3B}" type="pres">
      <dgm:prSet presAssocID="{78E8D012-7AFC-6547-85F6-C9B41EE73B88}" presName="parTrans" presStyleLbl="bgSibTrans2D1" presStyleIdx="2" presStyleCnt="5"/>
      <dgm:spPr/>
      <dgm:t>
        <a:bodyPr/>
        <a:lstStyle/>
        <a:p>
          <a:endParaRPr lang="es-MX"/>
        </a:p>
      </dgm:t>
    </dgm:pt>
    <dgm:pt modelId="{4B8A1F47-2423-8745-83FB-BDF57C527040}" type="pres">
      <dgm:prSet presAssocID="{FF092611-8ACB-B643-BE66-42AB974755A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3AD1B7-8710-C849-93EC-6F5C7A99B5DA}" type="pres">
      <dgm:prSet presAssocID="{1ECE74C6-60C2-FA48-83A2-25902272DE24}" presName="parTrans" presStyleLbl="bgSibTrans2D1" presStyleIdx="3" presStyleCnt="5"/>
      <dgm:spPr/>
      <dgm:t>
        <a:bodyPr/>
        <a:lstStyle/>
        <a:p>
          <a:endParaRPr lang="es-MX"/>
        </a:p>
      </dgm:t>
    </dgm:pt>
    <dgm:pt modelId="{70B02BDB-E75A-FB48-A64B-806AC64ABCC7}" type="pres">
      <dgm:prSet presAssocID="{DAF925EA-A779-A740-96C4-A6A86E4CABC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ED8DB93-E45C-2443-B852-607893056032}" type="pres">
      <dgm:prSet presAssocID="{9D8B3BA2-6286-0E43-B32A-C2FAD9EB3A25}" presName="parTrans" presStyleLbl="bgSibTrans2D1" presStyleIdx="4" presStyleCnt="5"/>
      <dgm:spPr/>
      <dgm:t>
        <a:bodyPr/>
        <a:lstStyle/>
        <a:p>
          <a:endParaRPr lang="es-MX"/>
        </a:p>
      </dgm:t>
    </dgm:pt>
    <dgm:pt modelId="{6CDA4B86-ADC4-F344-A2FB-8121899D5255}" type="pres">
      <dgm:prSet presAssocID="{7380E639-54DB-6649-A159-D7CC4485794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3CE3E0E-1499-474D-9C6B-3315E07425DB}" type="presOf" srcId="{7380E639-54DB-6649-A159-D7CC4485794D}" destId="{6CDA4B86-ADC4-F344-A2FB-8121899D5255}" srcOrd="0" destOrd="0" presId="urn:microsoft.com/office/officeart/2005/8/layout/radial4"/>
    <dgm:cxn modelId="{87B05E35-5EE4-5343-823E-2139F392F389}" srcId="{454AC5D1-E056-A04F-B832-DCC3E33AB6E6}" destId="{4800F543-96C4-E14A-A6DF-3B97DE8457C1}" srcOrd="1" destOrd="0" parTransId="{F45D802D-5519-B744-84D8-9BD57089E641}" sibTransId="{39626B2F-BE24-DD44-A4E8-1CB3E60F5BDF}"/>
    <dgm:cxn modelId="{476C6BBF-2FB8-EA40-9512-DF3E3D5395F8}" type="presOf" srcId="{FF092611-8ACB-B643-BE66-42AB974755AB}" destId="{4B8A1F47-2423-8745-83FB-BDF57C527040}" srcOrd="0" destOrd="0" presId="urn:microsoft.com/office/officeart/2005/8/layout/radial4"/>
    <dgm:cxn modelId="{13878CCE-9A26-1545-B12B-830272030283}" type="presOf" srcId="{9D8B3BA2-6286-0E43-B32A-C2FAD9EB3A25}" destId="{FED8DB93-E45C-2443-B852-607893056032}" srcOrd="0" destOrd="0" presId="urn:microsoft.com/office/officeart/2005/8/layout/radial4"/>
    <dgm:cxn modelId="{5B97CECE-6F7C-864C-BBC6-4BFAF694AD68}" srcId="{454AC5D1-E056-A04F-B832-DCC3E33AB6E6}" destId="{7380E639-54DB-6649-A159-D7CC4485794D}" srcOrd="4" destOrd="0" parTransId="{9D8B3BA2-6286-0E43-B32A-C2FAD9EB3A25}" sibTransId="{DD6F2FE5-104F-C246-BBB9-67F520939EED}"/>
    <dgm:cxn modelId="{BD11CE9C-9488-2A48-90D0-904E88506EFF}" srcId="{92F7B48A-7A8E-2446-8525-C50E352DFEFA}" destId="{454AC5D1-E056-A04F-B832-DCC3E33AB6E6}" srcOrd="0" destOrd="0" parTransId="{1710A189-50B5-A646-9E26-14CD3F1E2B96}" sibTransId="{DE20E9BC-7642-CF4A-8CE2-5425BBC78DF2}"/>
    <dgm:cxn modelId="{C407C71A-009E-4349-B46B-30CEE8498B9C}" srcId="{454AC5D1-E056-A04F-B832-DCC3E33AB6E6}" destId="{DAF925EA-A779-A740-96C4-A6A86E4CABC1}" srcOrd="3" destOrd="0" parTransId="{1ECE74C6-60C2-FA48-83A2-25902272DE24}" sibTransId="{A7257526-EE03-A740-A32D-C8331860C713}"/>
    <dgm:cxn modelId="{A3839F5B-0CEE-D743-9DA4-03A8E6BA922E}" type="presOf" srcId="{454AC5D1-E056-A04F-B832-DCC3E33AB6E6}" destId="{288C64E9-FB70-E44D-BB34-1372BCE463E4}" srcOrd="0" destOrd="0" presId="urn:microsoft.com/office/officeart/2005/8/layout/radial4"/>
    <dgm:cxn modelId="{750B43EA-44C3-754A-B8E8-667E63E5ECA0}" type="presOf" srcId="{78E8D012-7AFC-6547-85F6-C9B41EE73B88}" destId="{CDFDA520-6682-664A-B259-ACE63166DB3B}" srcOrd="0" destOrd="0" presId="urn:microsoft.com/office/officeart/2005/8/layout/radial4"/>
    <dgm:cxn modelId="{76FB11AD-150D-7749-B8BF-B98B1856BBA8}" type="presOf" srcId="{DAF925EA-A779-A740-96C4-A6A86E4CABC1}" destId="{70B02BDB-E75A-FB48-A64B-806AC64ABCC7}" srcOrd="0" destOrd="0" presId="urn:microsoft.com/office/officeart/2005/8/layout/radial4"/>
    <dgm:cxn modelId="{65B7347A-B106-2F4A-8E37-1847E598EB20}" type="presOf" srcId="{1ECE74C6-60C2-FA48-83A2-25902272DE24}" destId="{1A3AD1B7-8710-C849-93EC-6F5C7A99B5DA}" srcOrd="0" destOrd="0" presId="urn:microsoft.com/office/officeart/2005/8/layout/radial4"/>
    <dgm:cxn modelId="{AC403E1C-680F-1E49-894E-A57EBE5C66D8}" srcId="{454AC5D1-E056-A04F-B832-DCC3E33AB6E6}" destId="{FF092611-8ACB-B643-BE66-42AB974755AB}" srcOrd="2" destOrd="0" parTransId="{78E8D012-7AFC-6547-85F6-C9B41EE73B88}" sibTransId="{60298498-C8B2-3F43-8997-807631FBD721}"/>
    <dgm:cxn modelId="{FD061967-E166-884C-AA00-EED1B4F865BF}" type="presOf" srcId="{F45D802D-5519-B744-84D8-9BD57089E641}" destId="{19F3BC6F-83DD-1640-8C32-FF58B23BE083}" srcOrd="0" destOrd="0" presId="urn:microsoft.com/office/officeart/2005/8/layout/radial4"/>
    <dgm:cxn modelId="{216CF103-DB43-3D45-9800-4B7FDE5BBECA}" type="presOf" srcId="{2FE0BF9E-5E95-884F-A7DE-1D33DCEA93F6}" destId="{59FBF539-D44B-6048-A8BC-89714D1FB5F1}" srcOrd="0" destOrd="0" presId="urn:microsoft.com/office/officeart/2005/8/layout/radial4"/>
    <dgm:cxn modelId="{1829FC8B-446F-9741-8427-7F4089C40898}" type="presOf" srcId="{92F7B48A-7A8E-2446-8525-C50E352DFEFA}" destId="{426D8A9E-9088-0E4F-AEE6-21B296E9AA75}" srcOrd="0" destOrd="0" presId="urn:microsoft.com/office/officeart/2005/8/layout/radial4"/>
    <dgm:cxn modelId="{67756524-C0E4-8B4D-8666-CE4317AD8F26}" srcId="{454AC5D1-E056-A04F-B832-DCC3E33AB6E6}" destId="{2FE0BF9E-5E95-884F-A7DE-1D33DCEA93F6}" srcOrd="0" destOrd="0" parTransId="{AFDF3C5D-FB91-8E4C-AD9E-53475D06BB93}" sibTransId="{D6883FC5-90E9-0545-BB47-1EE60774999A}"/>
    <dgm:cxn modelId="{1A11B166-48C6-4040-9B58-FED507D7FF30}" type="presOf" srcId="{AFDF3C5D-FB91-8E4C-AD9E-53475D06BB93}" destId="{CA5A32C8-4089-3549-9D92-8042C0C8A2E9}" srcOrd="0" destOrd="0" presId="urn:microsoft.com/office/officeart/2005/8/layout/radial4"/>
    <dgm:cxn modelId="{E95A0CEB-B109-224C-A257-35CC289D61A8}" type="presOf" srcId="{4800F543-96C4-E14A-A6DF-3B97DE8457C1}" destId="{7AB084A6-D0E9-D34F-9E58-8392D2373AB1}" srcOrd="0" destOrd="0" presId="urn:microsoft.com/office/officeart/2005/8/layout/radial4"/>
    <dgm:cxn modelId="{2F4D1A53-6D6E-9246-99CF-181709436141}" type="presParOf" srcId="{426D8A9E-9088-0E4F-AEE6-21B296E9AA75}" destId="{288C64E9-FB70-E44D-BB34-1372BCE463E4}" srcOrd="0" destOrd="0" presId="urn:microsoft.com/office/officeart/2005/8/layout/radial4"/>
    <dgm:cxn modelId="{CD604397-5F8A-954F-8414-6CB52D18ACC3}" type="presParOf" srcId="{426D8A9E-9088-0E4F-AEE6-21B296E9AA75}" destId="{CA5A32C8-4089-3549-9D92-8042C0C8A2E9}" srcOrd="1" destOrd="0" presId="urn:microsoft.com/office/officeart/2005/8/layout/radial4"/>
    <dgm:cxn modelId="{999E9DDD-4B79-264C-BB84-0F227509B2BA}" type="presParOf" srcId="{426D8A9E-9088-0E4F-AEE6-21B296E9AA75}" destId="{59FBF539-D44B-6048-A8BC-89714D1FB5F1}" srcOrd="2" destOrd="0" presId="urn:microsoft.com/office/officeart/2005/8/layout/radial4"/>
    <dgm:cxn modelId="{5780F3CB-5AA7-A14F-A228-61AB827091E2}" type="presParOf" srcId="{426D8A9E-9088-0E4F-AEE6-21B296E9AA75}" destId="{19F3BC6F-83DD-1640-8C32-FF58B23BE083}" srcOrd="3" destOrd="0" presId="urn:microsoft.com/office/officeart/2005/8/layout/radial4"/>
    <dgm:cxn modelId="{DCB9D75E-47E0-C64F-9FA1-5A239BC30BB9}" type="presParOf" srcId="{426D8A9E-9088-0E4F-AEE6-21B296E9AA75}" destId="{7AB084A6-D0E9-D34F-9E58-8392D2373AB1}" srcOrd="4" destOrd="0" presId="urn:microsoft.com/office/officeart/2005/8/layout/radial4"/>
    <dgm:cxn modelId="{DD59F118-6029-3946-8985-0B422A02BC10}" type="presParOf" srcId="{426D8A9E-9088-0E4F-AEE6-21B296E9AA75}" destId="{CDFDA520-6682-664A-B259-ACE63166DB3B}" srcOrd="5" destOrd="0" presId="urn:microsoft.com/office/officeart/2005/8/layout/radial4"/>
    <dgm:cxn modelId="{413A1239-257D-0E4A-B6E3-F76F7C7D5BBA}" type="presParOf" srcId="{426D8A9E-9088-0E4F-AEE6-21B296E9AA75}" destId="{4B8A1F47-2423-8745-83FB-BDF57C527040}" srcOrd="6" destOrd="0" presId="urn:microsoft.com/office/officeart/2005/8/layout/radial4"/>
    <dgm:cxn modelId="{E9D93462-0AAC-2946-B28E-D6E7352C510C}" type="presParOf" srcId="{426D8A9E-9088-0E4F-AEE6-21B296E9AA75}" destId="{1A3AD1B7-8710-C849-93EC-6F5C7A99B5DA}" srcOrd="7" destOrd="0" presId="urn:microsoft.com/office/officeart/2005/8/layout/radial4"/>
    <dgm:cxn modelId="{D7A552C0-1914-4340-A24A-B39B298B0E5E}" type="presParOf" srcId="{426D8A9E-9088-0E4F-AEE6-21B296E9AA75}" destId="{70B02BDB-E75A-FB48-A64B-806AC64ABCC7}" srcOrd="8" destOrd="0" presId="urn:microsoft.com/office/officeart/2005/8/layout/radial4"/>
    <dgm:cxn modelId="{CE91B089-EC2B-F644-9FBD-D637C46391FD}" type="presParOf" srcId="{426D8A9E-9088-0E4F-AEE6-21B296E9AA75}" destId="{FED8DB93-E45C-2443-B852-607893056032}" srcOrd="9" destOrd="0" presId="urn:microsoft.com/office/officeart/2005/8/layout/radial4"/>
    <dgm:cxn modelId="{6662DB69-DABA-4A4C-B707-438757CFACA0}" type="presParOf" srcId="{426D8A9E-9088-0E4F-AEE6-21B296E9AA75}" destId="{6CDA4B86-ADC4-F344-A2FB-8121899D5255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A4E1A1-4FF4-CF4C-9073-9ED31E8361FC}" type="datetimeFigureOut">
              <a:rPr lang="es-ES" smtClean="0"/>
              <a:pPr/>
              <a:t>05/03/2013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F7C9B-9C31-6E4A-91C6-BF9215A7ADA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5288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74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es-ES" sz="1600">
                <a:latin typeface="Calibri" charset="0"/>
              </a:rPr>
              <a:t>Estamos sentando las bases para que México cuente con un sistema para la atención de las adicciones integrado y universal que garantice el acceso a servicios esenciales de salud a toda la población; predominantemente público, pero con participación privada; financieramente sustentable; centrado en la persona, la familia y la comunidad; efectivo, seguro, eficiente y sensible.</a:t>
            </a:r>
          </a:p>
          <a:p>
            <a:pPr algn="just" eaLnBrk="1" hangingPunct="1">
              <a:spcBef>
                <a:spcPct val="0"/>
              </a:spcBef>
            </a:pPr>
            <a:endParaRPr lang="es-ES" sz="1600">
              <a:latin typeface="Calibri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es-ES" sz="1600">
                <a:latin typeface="Calibri" charset="0"/>
              </a:rPr>
              <a:t>Nuestros sistemas de atención deberá cubrir a las necesidades de los grupos vulnerables, mediante un trabajo transversal y coordinado, a través de los tres órdenes de gobierno, para la reducción y el control de las adicciones que ofrezca una red nacional certificada de servicios integrales de prevención y tratamiento para atender los problemas ocasionados por el consumo de tabaco, alcohol y otras drogas.</a:t>
            </a:r>
          </a:p>
          <a:p>
            <a:pPr algn="just" eaLnBrk="1" hangingPunct="1">
              <a:spcBef>
                <a:spcPct val="0"/>
              </a:spcBef>
            </a:pPr>
            <a:endParaRPr lang="es-ES" sz="1600">
              <a:latin typeface="Calibri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es-ES" sz="1600">
                <a:latin typeface="Calibri" charset="0"/>
              </a:rPr>
              <a:t>Queremos que nuestra población a población tendrá accesibilidad universal a los servicios preventivos y dispondrá de mayor infraestructura instalada para el tratamiento y la rehabilitación en adicciones.</a:t>
            </a:r>
          </a:p>
        </p:txBody>
      </p:sp>
      <p:sp>
        <p:nvSpPr>
          <p:cNvPr id="3174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D73C359-7B98-454A-B6C8-3D418C602C56}" type="slidenum">
              <a:rPr lang="es-MX" sz="120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s-MX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890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4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_tradnl">
                <a:latin typeface="Calibri" charset="0"/>
              </a:rPr>
              <a:t>El problema de las adicciones en nuestro país, se caracteriza por </a:t>
            </a:r>
            <a:r>
              <a:rPr lang="es-ES">
                <a:latin typeface="Calibri" charset="0"/>
              </a:rPr>
              <a:t>una disminución en la edad de inicio del consumo de sustancias, por el incremento en el porcentaje de consumo en mujeres y por la aparición de nuevas sustancias como las metanfetaminas. Aún así, las cifras de dependientes a drogas ilegales se mantienen bajas, en su mayoría los consumidores se encuentran en las etapas de uso o abuso, de ahí que las políticas privilegian la prevención, la detección temprana y las intervenciones oportunas.</a:t>
            </a:r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0A99391-67C4-F349-8937-3734711D4059}" type="slidenum">
              <a:rPr lang="es-MX" sz="1200"/>
              <a:pPr eaLnBrk="1" hangingPunct="1"/>
              <a:t>5</a:t>
            </a:fld>
            <a:endParaRPr lang="es-MX" sz="1200"/>
          </a:p>
        </p:txBody>
      </p:sp>
    </p:spTree>
    <p:extLst>
      <p:ext uri="{BB962C8B-B14F-4D97-AF65-F5344CB8AC3E}">
        <p14:creationId xmlns:p14="http://schemas.microsoft.com/office/powerpoint/2010/main" val="2891047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15" indent="-285715" algn="just">
              <a:buFont typeface="Wingdings" pitchFamily="2" charset="2"/>
              <a:buChar char="§"/>
            </a:pPr>
            <a:r>
              <a:rPr lang="es-MX" dirty="0" smtClean="0"/>
              <a:t>Las intervenciones breves son un conjunto de estrategias eficaces, efectivas y eficientes, sobre todo en Atención Primaria de Salud.</a:t>
            </a:r>
          </a:p>
          <a:p>
            <a:pPr marL="285715" indent="-285715" algn="just">
              <a:buFont typeface="Wingdings" pitchFamily="2" charset="2"/>
              <a:buChar char="§"/>
            </a:pPr>
            <a:endParaRPr lang="es-MX" dirty="0" smtClean="0"/>
          </a:p>
          <a:p>
            <a:pPr marL="285715" indent="-285715" algn="just">
              <a:buFont typeface="Wingdings" pitchFamily="2" charset="2"/>
              <a:buChar char="§"/>
            </a:pPr>
            <a:r>
              <a:rPr lang="es-MX" dirty="0" smtClean="0"/>
              <a:t>Son parte del diagnóstico precoz y cumplen funciones preventivas. </a:t>
            </a:r>
          </a:p>
          <a:p>
            <a:pPr marL="285715" indent="-285715">
              <a:buFont typeface="Wingdings" pitchFamily="2" charset="2"/>
              <a:buChar char="§"/>
            </a:pPr>
            <a:endParaRPr lang="es-MX" dirty="0" smtClean="0"/>
          </a:p>
          <a:p>
            <a:pPr marL="285715" indent="-285715" algn="just">
              <a:buFont typeface="Wingdings" pitchFamily="2" charset="2"/>
              <a:buChar char="§"/>
            </a:pPr>
            <a:r>
              <a:rPr lang="es-ES" dirty="0" smtClean="0"/>
              <a:t>Una manera efectiva de reducir los niveles de consumo en una comunidad es proporcionando intervenciones breves en atención primaria. </a:t>
            </a:r>
          </a:p>
          <a:p>
            <a:pPr marL="285715" indent="-285715" algn="just">
              <a:buFont typeface="Wingdings" pitchFamily="2" charset="2"/>
              <a:buChar char="§"/>
            </a:pPr>
            <a:endParaRPr lang="es-ES" dirty="0" smtClean="0"/>
          </a:p>
          <a:p>
            <a:pPr marL="285715" indent="-285715" algn="just">
              <a:buFont typeface="Wingdings" pitchFamily="2" charset="2"/>
              <a:buChar char="§"/>
            </a:pPr>
            <a:r>
              <a:rPr lang="es-ES" dirty="0" smtClean="0"/>
              <a:t>Esta demostrado que las intervenciones breves disminuyen el consumo de alcohol. </a:t>
            </a:r>
          </a:p>
          <a:p>
            <a:r>
              <a:rPr lang="es-MX" b="1" dirty="0" smtClean="0"/>
              <a:t>Un tratamiento efectivo debe: </a:t>
            </a:r>
          </a:p>
          <a:p>
            <a:endParaRPr lang="es-MX" dirty="0"/>
          </a:p>
          <a:p>
            <a:pPr>
              <a:lnSpc>
                <a:spcPct val="170000"/>
              </a:lnSpc>
            </a:pPr>
            <a:r>
              <a:rPr lang="es-MX" dirty="0"/>
              <a:t>Considerar a la adicción como una enfermedad compleja pero tratable </a:t>
            </a:r>
          </a:p>
          <a:p>
            <a:pPr>
              <a:lnSpc>
                <a:spcPct val="170000"/>
              </a:lnSpc>
            </a:pPr>
            <a:r>
              <a:rPr lang="es-MX" dirty="0"/>
              <a:t>Ser accesible y estar disponible</a:t>
            </a:r>
          </a:p>
          <a:p>
            <a:pPr>
              <a:lnSpc>
                <a:spcPct val="170000"/>
              </a:lnSpc>
            </a:pPr>
            <a:r>
              <a:rPr lang="es-MX" dirty="0"/>
              <a:t>Ser integral</a:t>
            </a:r>
          </a:p>
          <a:p>
            <a:pPr>
              <a:lnSpc>
                <a:spcPct val="170000"/>
              </a:lnSpc>
            </a:pPr>
            <a:r>
              <a:rPr lang="es-MX" dirty="0"/>
              <a:t>Ser flexible y evaluarse continuamente </a:t>
            </a:r>
          </a:p>
          <a:p>
            <a:pPr>
              <a:lnSpc>
                <a:spcPct val="170000"/>
              </a:lnSpc>
            </a:pPr>
            <a:r>
              <a:rPr lang="es-MX" dirty="0"/>
              <a:t>Abarcar las diversas necesidades de los usuarios</a:t>
            </a:r>
          </a:p>
          <a:p>
            <a:pPr>
              <a:lnSpc>
                <a:spcPct val="170000"/>
              </a:lnSpc>
            </a:pPr>
            <a:r>
              <a:rPr lang="es-MX" dirty="0"/>
              <a:t>Ser supervisado y dársele seguimiento</a:t>
            </a:r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7883B-E81B-427E-9617-59EC334A2D79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7002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87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859" indent="-285715" defTabSz="91587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860" indent="-228572" defTabSz="91587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004" indent="-228572" defTabSz="91587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148" indent="-228572" defTabSz="91587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292" indent="-228572" defTabSz="9158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436" indent="-228572" defTabSz="9158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580" indent="-228572" defTabSz="9158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724" indent="-228572" defTabSz="9158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8188BD0-6EF8-764D-96E8-65E0AAD963BD}" type="slidenum">
              <a:rPr lang="es-MX" sz="1200"/>
              <a:pPr eaLnBrk="1" hangingPunct="1"/>
              <a:t>17</a:t>
            </a:fld>
            <a:endParaRPr lang="es-MX" sz="12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70412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1"/>
            <a:ext cx="5486400" cy="41132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s-E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616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ES" dirty="0" smtClean="0"/>
              <a:t>Se busca que el Centro Nueva Vida apoye para crear lazos más fuertes en la comunidad, a través de su trabajo coordinado con todas las instancias señaladas y que a su vez aproveche las redes sociales ya formadas a través del Programa de Promoción de </a:t>
            </a:r>
            <a:r>
              <a:rPr lang="es-ES" smtClean="0"/>
              <a:t>la Salud.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67685-8246-4256-ADAF-4A80CDC908B7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9969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20493-2CD7-4186-A932-D14C844F1426}" type="slidenum">
              <a:rPr lang="es-MX" smtClean="0"/>
              <a:pPr/>
              <a:t>26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6276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20493-2CD7-4186-A932-D14C844F1426}" type="slidenum">
              <a:rPr lang="es-MX" smtClean="0"/>
              <a:pPr/>
              <a:t>27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5153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BFECD78-3C8E-49F2-8FAB-59489D168ABB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S" sz="2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FORO regional: seguridad ciudadana, política de drogas y control de armas</a:t>
            </a:r>
            <a:endParaRPr lang="es-ES" sz="2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b="1" i="1" dirty="0" smtClean="0"/>
              <a:t>6 y 7 de Marzo, 2013</a:t>
            </a:r>
            <a:endParaRPr lang="es-ES" b="1" i="1" dirty="0"/>
          </a:p>
        </p:txBody>
      </p:sp>
      <p:pic>
        <p:nvPicPr>
          <p:cNvPr id="4" name="Picture 1" descr="logoSALUD_hoz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24" y="402644"/>
            <a:ext cx="2345841" cy="805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5704200" y="5814900"/>
            <a:ext cx="2817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MTRA. CELINA ALVEAR</a:t>
            </a:r>
          </a:p>
          <a:p>
            <a:r>
              <a:rPr lang="es-ES" b="1" dirty="0" smtClean="0"/>
              <a:t>Dir. Gral. del CENADIC</a:t>
            </a:r>
            <a:endParaRPr lang="es-ES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704344" y="4421688"/>
            <a:ext cx="72760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b="1" dirty="0" smtClean="0"/>
              <a:t>Perspectivas en la Prevención y Atención </a:t>
            </a:r>
          </a:p>
          <a:p>
            <a:pPr algn="ctr"/>
            <a:r>
              <a:rPr lang="es-ES" sz="2800" b="1" dirty="0" smtClean="0"/>
              <a:t>de las Adicciones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179113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030"/>
          <p:cNvSpPr txBox="1">
            <a:spLocks noChangeArrowheads="1"/>
          </p:cNvSpPr>
          <p:nvPr/>
        </p:nvSpPr>
        <p:spPr bwMode="auto">
          <a:xfrm>
            <a:off x="1214438" y="284163"/>
            <a:ext cx="792956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MX" sz="3000">
                <a:latin typeface="Trebuchet MS" charset="0"/>
              </a:rPr>
              <a:t>Premisas para la prevención</a:t>
            </a:r>
            <a:endParaRPr lang="es-ES" sz="3000">
              <a:latin typeface="Trebuchet MS" charset="0"/>
            </a:endParaRPr>
          </a:p>
        </p:txBody>
      </p:sp>
      <p:sp>
        <p:nvSpPr>
          <p:cNvPr id="16386" name="2 Marcador de contenido"/>
          <p:cNvSpPr txBox="1">
            <a:spLocks/>
          </p:cNvSpPr>
          <p:nvPr/>
        </p:nvSpPr>
        <p:spPr bwMode="auto">
          <a:xfrm>
            <a:off x="1309688" y="1268413"/>
            <a:ext cx="7583487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spcBef>
                <a:spcPct val="20000"/>
              </a:spcBef>
              <a:spcAft>
                <a:spcPct val="20000"/>
              </a:spcAft>
              <a:buClr>
                <a:srgbClr val="A50021"/>
              </a:buClr>
              <a:buFontTx/>
              <a:buBlip>
                <a:blip r:embed="rId2"/>
              </a:buBlip>
            </a:pPr>
            <a:r>
              <a:rPr lang="es-MX" sz="2000" b="0" dirty="0">
                <a:solidFill>
                  <a:schemeClr val="tx1"/>
                </a:solidFill>
                <a:latin typeface="Lucida Sans Unicode" charset="0"/>
              </a:rPr>
              <a:t>Aprovechar las </a:t>
            </a:r>
            <a:r>
              <a:rPr lang="es-MX" sz="2000" i="1" dirty="0">
                <a:solidFill>
                  <a:schemeClr val="tx1"/>
                </a:solidFill>
                <a:latin typeface="Lucida Sans Unicode" charset="0"/>
              </a:rPr>
              <a:t>redes de apoyo social </a:t>
            </a:r>
            <a:r>
              <a:rPr lang="es-MX" sz="2000" b="0" dirty="0">
                <a:solidFill>
                  <a:schemeClr val="tx1"/>
                </a:solidFill>
                <a:latin typeface="Lucida Sans Unicode" charset="0"/>
              </a:rPr>
              <a:t>de diversos sectores y dependencias que tienen contacto con la población para entrenarlas en estrategias de </a:t>
            </a:r>
            <a:r>
              <a:rPr lang="es-MX" sz="2000" i="1" dirty="0">
                <a:solidFill>
                  <a:schemeClr val="tx1"/>
                </a:solidFill>
                <a:latin typeface="Lucida Sans Unicode" charset="0"/>
              </a:rPr>
              <a:t>promoción de la salud y prevención de las adicciones.</a:t>
            </a:r>
          </a:p>
          <a:p>
            <a:pPr algn="just" eaLnBrk="1" hangingPunct="1">
              <a:lnSpc>
                <a:spcPts val="1200"/>
              </a:lnSpc>
              <a:spcBef>
                <a:spcPct val="20000"/>
              </a:spcBef>
              <a:spcAft>
                <a:spcPct val="20000"/>
              </a:spcAft>
              <a:buClr>
                <a:srgbClr val="A50021"/>
              </a:buClr>
              <a:buFontTx/>
              <a:buBlip>
                <a:blip r:embed="rId2"/>
              </a:buBlip>
            </a:pPr>
            <a:endParaRPr lang="es-MX" sz="2000" i="1" dirty="0">
              <a:solidFill>
                <a:schemeClr val="tx1"/>
              </a:solidFill>
              <a:latin typeface="Lucida Sans Unicode" charset="0"/>
            </a:endParaRPr>
          </a:p>
          <a:p>
            <a:pPr algn="just" eaLnBrk="1" hangingPunct="1">
              <a:spcBef>
                <a:spcPct val="20000"/>
              </a:spcBef>
              <a:spcAft>
                <a:spcPct val="20000"/>
              </a:spcAft>
              <a:buClr>
                <a:srgbClr val="A50021"/>
              </a:buClr>
              <a:buFontTx/>
              <a:buBlip>
                <a:blip r:embed="rId2"/>
              </a:buBlip>
            </a:pPr>
            <a:r>
              <a:rPr lang="es-MX" sz="2000" b="0" dirty="0">
                <a:solidFill>
                  <a:schemeClr val="tx1"/>
                </a:solidFill>
                <a:latin typeface="Lucida Sans Unicode" charset="0"/>
              </a:rPr>
              <a:t>Que estas </a:t>
            </a:r>
            <a:r>
              <a:rPr lang="es-MX" sz="2000" b="0" i="1" dirty="0">
                <a:solidFill>
                  <a:schemeClr val="tx1"/>
                </a:solidFill>
                <a:latin typeface="Lucida Sans Unicode" charset="0"/>
              </a:rPr>
              <a:t>redes sociales</a:t>
            </a:r>
            <a:r>
              <a:rPr lang="es-MX" sz="2000" b="0" dirty="0">
                <a:solidFill>
                  <a:schemeClr val="tx1"/>
                </a:solidFill>
                <a:latin typeface="Lucida Sans Unicode" charset="0"/>
              </a:rPr>
              <a:t> </a:t>
            </a:r>
            <a:r>
              <a:rPr lang="es-MX" sz="2000" i="1" dirty="0">
                <a:solidFill>
                  <a:schemeClr val="tx1"/>
                </a:solidFill>
                <a:latin typeface="Lucida Sans Unicode" charset="0"/>
              </a:rPr>
              <a:t>informen, sensibilicen y orienten</a:t>
            </a:r>
            <a:r>
              <a:rPr lang="es-MX" sz="2000" b="0" dirty="0">
                <a:solidFill>
                  <a:schemeClr val="tx1"/>
                </a:solidFill>
                <a:latin typeface="Lucida Sans Unicode" charset="0"/>
              </a:rPr>
              <a:t>  a la </a:t>
            </a:r>
            <a:r>
              <a:rPr lang="es-MX" sz="2000" b="0" dirty="0" smtClean="0">
                <a:solidFill>
                  <a:schemeClr val="tx1"/>
                </a:solidFill>
                <a:latin typeface="Lucida Sans Unicode" charset="0"/>
              </a:rPr>
              <a:t>población</a:t>
            </a:r>
            <a:endParaRPr lang="es-MX" sz="2000" b="0" dirty="0">
              <a:solidFill>
                <a:schemeClr val="tx1"/>
              </a:solidFill>
              <a:latin typeface="Lucida Sans Unicode" charset="0"/>
            </a:endParaRPr>
          </a:p>
          <a:p>
            <a:pPr algn="just" eaLnBrk="1" hangingPunct="1">
              <a:lnSpc>
                <a:spcPts val="1200"/>
              </a:lnSpc>
              <a:spcBef>
                <a:spcPct val="20000"/>
              </a:spcBef>
              <a:spcAft>
                <a:spcPct val="20000"/>
              </a:spcAft>
              <a:buClr>
                <a:srgbClr val="A50021"/>
              </a:buClr>
            </a:pPr>
            <a:endParaRPr lang="es-MX" sz="2000" i="1" dirty="0">
              <a:solidFill>
                <a:schemeClr val="tx1"/>
              </a:solidFill>
              <a:latin typeface="Lucida Sans Unicode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309688" y="722744"/>
            <a:ext cx="18389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latin typeface="Arial Rounded MT Bold"/>
                <a:cs typeface="Arial Rounded MT Bold"/>
              </a:rPr>
              <a:t>ESTRATEGIA</a:t>
            </a:r>
            <a:endParaRPr lang="es-ES" sz="2000" b="1" dirty="0">
              <a:latin typeface="Arial Rounded MT Bold"/>
              <a:cs typeface="Arial Rounded MT Bold"/>
            </a:endParaRPr>
          </a:p>
        </p:txBody>
      </p:sp>
      <p:pic>
        <p:nvPicPr>
          <p:cNvPr id="11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634" y="4236156"/>
            <a:ext cx="3298220" cy="247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596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6512" y="242681"/>
            <a:ext cx="8229600" cy="1143000"/>
          </a:xfrm>
        </p:spPr>
        <p:txBody>
          <a:bodyPr/>
          <a:lstStyle/>
          <a:p>
            <a:pPr lvl="1" algn="ctr" defTabSz="457200" rtl="0">
              <a:spcBef>
                <a:spcPct val="0"/>
              </a:spcBef>
            </a:pPr>
            <a:r>
              <a:rPr lang="es-MX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 Rounded MT Bold"/>
              </a:rPr>
              <a:t>TEMAS DE DIFUSIÓN</a:t>
            </a:r>
            <a:endParaRPr lang="es-MX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1569479" y="1295639"/>
            <a:ext cx="5889676" cy="5715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bg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0" lvl="1" algn="ctr">
              <a:spcBef>
                <a:spcPct val="50000"/>
              </a:spcBef>
            </a:pPr>
            <a:r>
              <a:rPr lang="es-MX" sz="2600" dirty="0">
                <a:latin typeface="+mj-lt"/>
                <a:cs typeface="Arial Rounded MT Bold"/>
              </a:rPr>
              <a:t>RED DE PROMOTORES NUEVA VIDA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1353602" y="1132573"/>
            <a:ext cx="6839991" cy="769938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bg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1.</a:t>
            </a:r>
            <a:r>
              <a:rPr lang="es-MX" dirty="0">
                <a:solidFill>
                  <a:schemeClr val="tx1"/>
                </a:solidFill>
                <a:latin typeface="+mj-lt"/>
                <a:cs typeface="Arial" pitchFamily="34" charset="0"/>
              </a:rPr>
              <a:t> Detección, orientación y consejería en adicciones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1353602" y="1492613"/>
            <a:ext cx="6839991" cy="769937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bg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2. </a:t>
            </a:r>
            <a:r>
              <a:rPr lang="es-MX" dirty="0">
                <a:solidFill>
                  <a:schemeClr val="tx1"/>
                </a:solidFill>
                <a:latin typeface="+mj-lt"/>
                <a:cs typeface="Arial" pitchFamily="34" charset="0"/>
              </a:rPr>
              <a:t>Habilidades para la vida para niñas y jóvenes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1353602" y="1924016"/>
            <a:ext cx="6839991" cy="720725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bg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3. </a:t>
            </a:r>
            <a:r>
              <a:rPr lang="es-MX" dirty="0">
                <a:solidFill>
                  <a:schemeClr val="tx1"/>
                </a:solidFill>
                <a:latin typeface="+mj-lt"/>
                <a:cs typeface="Arial" pitchFamily="34" charset="0"/>
              </a:rPr>
              <a:t>Mitos y Realidades de las Drogas (de Joven a Joven)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1353602" y="2284701"/>
            <a:ext cx="6839991" cy="779463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bg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4. </a:t>
            </a:r>
            <a:r>
              <a:rPr lang="es-MX" dirty="0">
                <a:solidFill>
                  <a:schemeClr val="tx1"/>
                </a:solidFill>
                <a:latin typeface="+mj-lt"/>
                <a:cs typeface="Arial" pitchFamily="34" charset="0"/>
              </a:rPr>
              <a:t>10 Recomendaciones para evitar que tus hijos utilicen drogas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1353602" y="2716749"/>
            <a:ext cx="6839991" cy="792163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bg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5. </a:t>
            </a:r>
            <a:r>
              <a:rPr lang="es-MX" dirty="0">
                <a:solidFill>
                  <a:schemeClr val="tx1"/>
                </a:solidFill>
                <a:latin typeface="+mj-lt"/>
                <a:cs typeface="Arial" pitchFamily="34" charset="0"/>
              </a:rPr>
              <a:t>Estrategia de Intervención para disminuir el impacto de Factores de Riesgo psicosociales en Niñas y Niños</a:t>
            </a:r>
          </a:p>
        </p:txBody>
      </p:sp>
      <p:sp>
        <p:nvSpPr>
          <p:cNvPr id="12" name="11 Rectángulo redondeado"/>
          <p:cNvSpPr/>
          <p:nvPr/>
        </p:nvSpPr>
        <p:spPr>
          <a:xfrm>
            <a:off x="1353602" y="3364821"/>
            <a:ext cx="6839991" cy="928687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bg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6. </a:t>
            </a:r>
            <a:r>
              <a:rPr lang="es-MX" dirty="0">
                <a:solidFill>
                  <a:schemeClr val="tx1"/>
                </a:solidFill>
                <a:latin typeface="+mj-lt"/>
                <a:cs typeface="Arial" pitchFamily="34" charset="0"/>
              </a:rPr>
              <a:t>Orientaciones para la Prevención de Adicciones en Escuelas de </a:t>
            </a:r>
            <a:r>
              <a:rPr lang="es-MX" sz="1600" dirty="0">
                <a:solidFill>
                  <a:schemeClr val="tx1"/>
                </a:solidFill>
                <a:latin typeface="+mj-lt"/>
                <a:cs typeface="Arial" pitchFamily="34" charset="0"/>
              </a:rPr>
              <a:t>Educación primaria y secundaria (SEP)</a:t>
            </a:r>
          </a:p>
        </p:txBody>
      </p:sp>
      <p:sp>
        <p:nvSpPr>
          <p:cNvPr id="14" name="13 Rectángulo redondeado"/>
          <p:cNvSpPr/>
          <p:nvPr/>
        </p:nvSpPr>
        <p:spPr>
          <a:xfrm>
            <a:off x="1353602" y="4012893"/>
            <a:ext cx="6839991" cy="928687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bg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7. </a:t>
            </a:r>
            <a:r>
              <a:rPr lang="es-MX" dirty="0">
                <a:solidFill>
                  <a:schemeClr val="tx1"/>
                </a:solidFill>
                <a:latin typeface="+mj-lt"/>
                <a:cs typeface="Arial" pitchFamily="34" charset="0"/>
              </a:rPr>
              <a:t>Orientaciones para la Prevención de Adicciones en Escuelas de </a:t>
            </a:r>
            <a:r>
              <a:rPr lang="es-MX" sz="1600" dirty="0">
                <a:solidFill>
                  <a:schemeClr val="tx1"/>
                </a:solidFill>
                <a:latin typeface="+mj-lt"/>
                <a:cs typeface="Arial" pitchFamily="34" charset="0"/>
              </a:rPr>
              <a:t>Educación secundaria (SEP)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1353602" y="4660965"/>
            <a:ext cx="6839991" cy="742950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bg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8. </a:t>
            </a:r>
            <a:r>
              <a:rPr lang="es-MX" dirty="0">
                <a:solidFill>
                  <a:schemeClr val="tx1"/>
                </a:solidFill>
                <a:latin typeface="+mj-lt"/>
                <a:cs typeface="Arial" pitchFamily="34" charset="0"/>
              </a:rPr>
              <a:t>La Familia la Mejor Fortaleza Contra las Adicciones</a:t>
            </a:r>
          </a:p>
        </p:txBody>
      </p:sp>
      <p:sp>
        <p:nvSpPr>
          <p:cNvPr id="16" name="15 Rectángulo redondeado"/>
          <p:cNvSpPr/>
          <p:nvPr/>
        </p:nvSpPr>
        <p:spPr>
          <a:xfrm>
            <a:off x="1353602" y="5093013"/>
            <a:ext cx="6839991" cy="590550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bg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9. </a:t>
            </a:r>
            <a:r>
              <a:rPr lang="es-MX" dirty="0">
                <a:solidFill>
                  <a:schemeClr val="tx1"/>
                </a:solidFill>
                <a:latin typeface="+mj-lt"/>
                <a:cs typeface="Arial" pitchFamily="34" charset="0"/>
              </a:rPr>
              <a:t>Prevención de Adicciones en Mujeres</a:t>
            </a:r>
          </a:p>
        </p:txBody>
      </p:sp>
      <p:sp>
        <p:nvSpPr>
          <p:cNvPr id="17" name="16 Rectángulo redondeado"/>
          <p:cNvSpPr/>
          <p:nvPr/>
        </p:nvSpPr>
        <p:spPr>
          <a:xfrm>
            <a:off x="1353602" y="5453053"/>
            <a:ext cx="6839991" cy="590550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bg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10. </a:t>
            </a:r>
            <a:r>
              <a:rPr lang="es-MX" dirty="0">
                <a:solidFill>
                  <a:schemeClr val="tx1"/>
                </a:solidFill>
                <a:latin typeface="+mj-lt"/>
                <a:cs typeface="Arial" pitchFamily="34" charset="0"/>
              </a:rPr>
              <a:t>Prevención de Adicciones en los Lugares de Trabajo</a:t>
            </a:r>
          </a:p>
        </p:txBody>
      </p:sp>
      <p:sp>
        <p:nvSpPr>
          <p:cNvPr id="18" name="17 Rectángulo redondeado"/>
          <p:cNvSpPr/>
          <p:nvPr/>
        </p:nvSpPr>
        <p:spPr>
          <a:xfrm>
            <a:off x="1352833" y="5813093"/>
            <a:ext cx="6839991" cy="396835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bg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11. </a:t>
            </a:r>
            <a:r>
              <a:rPr lang="es-MX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Prevención del uso de Inhalables en jóvenes</a:t>
            </a:r>
            <a:endParaRPr lang="es-MX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auto">
          <a:xfrm rot="16200000">
            <a:off x="-1514957" y="3439902"/>
            <a:ext cx="4968552" cy="5715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marL="0" lvl="1" algn="ctr">
              <a:spcBef>
                <a:spcPct val="50000"/>
              </a:spcBef>
            </a:pPr>
            <a:r>
              <a:rPr lang="es-MX" sz="24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 Rounded MT Bold"/>
              </a:rPr>
              <a:t>RED DE </a:t>
            </a:r>
            <a:r>
              <a:rPr lang="es-MX" sz="2400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 Rounded MT Bold"/>
              </a:rPr>
              <a:t>PROMOTORES</a:t>
            </a:r>
            <a:endParaRPr lang="es-MX" sz="2400" dirty="0">
              <a:solidFill>
                <a:schemeClr val="accent6">
                  <a:lumMod val="75000"/>
                </a:schemeClr>
              </a:solidFill>
              <a:latin typeface="+mj-lt"/>
              <a:cs typeface="Arial Rounded MT Bold"/>
            </a:endParaRP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93662" y="-45943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503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-22670" y="3613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 defTabSz="457200" rtl="0">
              <a:spcBef>
                <a:spcPct val="0"/>
              </a:spcBef>
            </a:pP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 Rounded MT Bold"/>
              </a:rPr>
              <a:t>INSTITUCIONES PARTICIPANTES 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570" y="4364249"/>
            <a:ext cx="1835696" cy="765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51520" y="1241376"/>
            <a:ext cx="5544616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7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DEPORTE: </a:t>
            </a:r>
            <a:r>
              <a:rPr lang="es-MX" sz="1700" dirty="0" smtClean="0"/>
              <a:t>CONADE</a:t>
            </a:r>
          </a:p>
          <a:p>
            <a:pPr algn="just"/>
            <a:endParaRPr lang="es-MX" sz="1000" dirty="0"/>
          </a:p>
          <a:p>
            <a:pPr algn="just"/>
            <a:r>
              <a:rPr lang="es-MX" sz="17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EDUCACIÓN: </a:t>
            </a:r>
            <a:r>
              <a:rPr lang="es-MX" sz="1700" dirty="0" smtClean="0"/>
              <a:t>Escuelas </a:t>
            </a:r>
            <a:r>
              <a:rPr lang="es-MX" sz="1700" dirty="0"/>
              <a:t>Públicas y Privadas en todos niveles, </a:t>
            </a:r>
            <a:r>
              <a:rPr lang="es-MX" sz="1700" dirty="0" smtClean="0"/>
              <a:t>CONALEP</a:t>
            </a:r>
            <a:r>
              <a:rPr lang="es-MX" sz="1700" dirty="0"/>
              <a:t>, Universidad Iberoamericana, IPN, SEP. CONAPASE, CONAFE, UNAM, Universidad de Guadalajara (UDG</a:t>
            </a:r>
            <a:r>
              <a:rPr lang="es-MX" sz="1700" dirty="0" smtClean="0"/>
              <a:t>)</a:t>
            </a:r>
          </a:p>
          <a:p>
            <a:pPr algn="just"/>
            <a:endParaRPr lang="es-MX" sz="1000" dirty="0"/>
          </a:p>
          <a:p>
            <a:pPr algn="just"/>
            <a:r>
              <a:rPr lang="es-MX" sz="17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SALUD: </a:t>
            </a:r>
            <a:r>
              <a:rPr lang="es-MX" sz="1700" dirty="0"/>
              <a:t>AA, CECA, CIJ, </a:t>
            </a:r>
            <a:r>
              <a:rPr lang="es-MX" sz="1700" dirty="0" smtClean="0"/>
              <a:t>IMSS</a:t>
            </a:r>
            <a:r>
              <a:rPr lang="es-MX" sz="1700" dirty="0"/>
              <a:t>, ISSSTE, </a:t>
            </a:r>
            <a:r>
              <a:rPr lang="es-MX" sz="1700" dirty="0" smtClean="0"/>
              <a:t>DIF</a:t>
            </a:r>
          </a:p>
          <a:p>
            <a:pPr algn="just"/>
            <a:endParaRPr lang="es-MX" sz="1000" dirty="0"/>
          </a:p>
          <a:p>
            <a:pPr algn="just"/>
            <a:r>
              <a:rPr lang="es-MX" sz="17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LABORAL: </a:t>
            </a:r>
            <a:r>
              <a:rPr lang="es-MX" sz="1700" dirty="0"/>
              <a:t>STPS, </a:t>
            </a:r>
            <a:r>
              <a:rPr lang="es-MX" sz="1700" dirty="0" smtClean="0"/>
              <a:t>Empresas, Sindicatos.</a:t>
            </a:r>
          </a:p>
          <a:p>
            <a:pPr algn="just"/>
            <a:endParaRPr lang="es-MX" sz="1700" dirty="0"/>
          </a:p>
          <a:p>
            <a:pPr algn="just"/>
            <a:r>
              <a:rPr lang="es-MX" sz="17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SEDESOL: </a:t>
            </a:r>
            <a:r>
              <a:rPr lang="es-MX" sz="1700" dirty="0"/>
              <a:t>Espacios Públicos Recuperados (PREP), Estancias Infantiles, Hábitat, </a:t>
            </a:r>
            <a:r>
              <a:rPr lang="es-MX" sz="1700" dirty="0" err="1"/>
              <a:t>Liconsa</a:t>
            </a:r>
            <a:r>
              <a:rPr lang="es-MX" sz="1700" dirty="0"/>
              <a:t>, </a:t>
            </a:r>
            <a:r>
              <a:rPr lang="es-MX" sz="1700" dirty="0" smtClean="0"/>
              <a:t>Oportunidades</a:t>
            </a:r>
          </a:p>
          <a:p>
            <a:pPr algn="just"/>
            <a:endParaRPr lang="es-MX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s-MX" sz="17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SEGURIDAD: </a:t>
            </a:r>
            <a:r>
              <a:rPr lang="es-MX" sz="1700" dirty="0" smtClean="0"/>
              <a:t>SEGOB, </a:t>
            </a:r>
            <a:r>
              <a:rPr lang="es-MX" sz="1700" dirty="0"/>
              <a:t>PFP, PGJ, PGR, </a:t>
            </a:r>
            <a:r>
              <a:rPr lang="es-MX" sz="1700" dirty="0" smtClean="0"/>
              <a:t>SSP</a:t>
            </a:r>
          </a:p>
          <a:p>
            <a:pPr algn="just"/>
            <a:endParaRPr lang="es-MX" sz="1000" dirty="0" smtClean="0"/>
          </a:p>
          <a:p>
            <a:pPr algn="just"/>
            <a:r>
              <a:rPr lang="es-MX" sz="1700" dirty="0">
                <a:solidFill>
                  <a:prstClr val="white">
                    <a:lumMod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INST. GUBERNAMENTALES: </a:t>
            </a:r>
            <a:r>
              <a:rPr lang="es-MX" sz="1700" dirty="0"/>
              <a:t>SCT, </a:t>
            </a:r>
            <a:r>
              <a:rPr lang="es-MX" sz="1700" dirty="0" smtClean="0"/>
              <a:t>SENER</a:t>
            </a:r>
            <a:r>
              <a:rPr lang="es-MX" sz="1700" dirty="0"/>
              <a:t>, </a:t>
            </a:r>
            <a:r>
              <a:rPr lang="es-MX" sz="1700" dirty="0" smtClean="0"/>
              <a:t>SHCP</a:t>
            </a:r>
          </a:p>
          <a:p>
            <a:pPr algn="just"/>
            <a:endParaRPr lang="es-MX" sz="1000" dirty="0" smtClean="0"/>
          </a:p>
          <a:p>
            <a:pPr algn="just"/>
            <a:r>
              <a:rPr lang="es-MX" sz="17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ORGANIZACIONES: </a:t>
            </a:r>
            <a:r>
              <a:rPr lang="es-MX" sz="1700" dirty="0"/>
              <a:t>Asociaciones Civiles, Redes </a:t>
            </a:r>
            <a:r>
              <a:rPr lang="es-MX" sz="1700" dirty="0" smtClean="0"/>
              <a:t>Municipales</a:t>
            </a:r>
            <a:endParaRPr lang="es-MX" sz="1700" dirty="0"/>
          </a:p>
          <a:p>
            <a:pPr algn="just"/>
            <a:endParaRPr lang="es-MX" sz="1000" dirty="0"/>
          </a:p>
          <a:p>
            <a:pPr algn="just"/>
            <a:r>
              <a:rPr lang="es-MX" sz="17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SOCIAL: </a:t>
            </a:r>
            <a:r>
              <a:rPr lang="es-MX" sz="1700" dirty="0"/>
              <a:t>Cruz Roja, Guías de México, IMJUVE, INMUJERES, SCOUTS. 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6242026" y="5092640"/>
            <a:ext cx="23655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es-MX" b="1" dirty="0" smtClean="0">
                <a:solidFill>
                  <a:schemeClr val="bg1">
                    <a:lumMod val="50000"/>
                  </a:schemeClr>
                </a:solidFill>
              </a:rPr>
              <a:t>Conscriptos 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es-MX" b="1" dirty="0" smtClean="0">
                <a:solidFill>
                  <a:schemeClr val="bg1">
                    <a:lumMod val="50000"/>
                  </a:schemeClr>
                </a:solidFill>
              </a:rPr>
              <a:t>Maestros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es-MX" b="1" dirty="0" smtClean="0">
                <a:solidFill>
                  <a:schemeClr val="bg1">
                    <a:lumMod val="50000"/>
                  </a:schemeClr>
                </a:solidFill>
              </a:rPr>
              <a:t>Profesionales de la Salud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es-MX" b="1" dirty="0" smtClean="0">
                <a:solidFill>
                  <a:schemeClr val="bg1">
                    <a:lumMod val="50000"/>
                  </a:schemeClr>
                </a:solidFill>
              </a:rPr>
              <a:t>Voluntarios</a:t>
            </a:r>
            <a:endParaRPr lang="es-MX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953994" y="1529408"/>
            <a:ext cx="2880320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TOTAL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Beneficiados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más de 14 mill. de Personas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953994" y="2877815"/>
            <a:ext cx="2880320" cy="14465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TOTAL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Promotores 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Más de 1.5 mill.  de </a:t>
            </a:r>
            <a:r>
              <a:rPr 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Promotores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-108520" y="-171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852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0519433"/>
              </p:ext>
            </p:extLst>
          </p:nvPr>
        </p:nvGraphicFramePr>
        <p:xfrm>
          <a:off x="428825" y="928634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4648" y="422176"/>
            <a:ext cx="8229600" cy="990600"/>
          </a:xfrm>
        </p:spPr>
        <p:txBody>
          <a:bodyPr>
            <a:normAutofit/>
          </a:bodyPr>
          <a:lstStyle/>
          <a:p>
            <a:r>
              <a:rPr lang="es-ES" sz="2400" b="1" dirty="0" smtClean="0"/>
              <a:t>POBLACIÓN EXPUESTA A PREVENCIÓN</a:t>
            </a:r>
            <a:br>
              <a:rPr lang="es-ES" sz="2400" b="1" dirty="0" smtClean="0"/>
            </a:br>
            <a:r>
              <a:rPr lang="es-ES" sz="2400" b="1" dirty="0" smtClean="0"/>
              <a:t>ENCUESTA NACIONAL DE ADICCIONES</a:t>
            </a:r>
            <a:endParaRPr lang="es-ES" sz="2400" b="1" dirty="0"/>
          </a:p>
        </p:txBody>
      </p:sp>
      <p:grpSp>
        <p:nvGrpSpPr>
          <p:cNvPr id="3" name="Agrupar 35"/>
          <p:cNvGrpSpPr/>
          <p:nvPr/>
        </p:nvGrpSpPr>
        <p:grpSpPr>
          <a:xfrm>
            <a:off x="991016" y="4665127"/>
            <a:ext cx="7189192" cy="628232"/>
            <a:chOff x="991016" y="5351280"/>
            <a:chExt cx="7189192" cy="628232"/>
          </a:xfrm>
        </p:grpSpPr>
        <p:sp>
          <p:nvSpPr>
            <p:cNvPr id="19" name="CuadroTexto 18"/>
            <p:cNvSpPr txBox="1"/>
            <p:nvPr/>
          </p:nvSpPr>
          <p:spPr>
            <a:xfrm rot="16200000">
              <a:off x="869829" y="5506172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/>
                <a:t>2008</a:t>
              </a:r>
              <a:endParaRPr lang="es-ES" sz="1400" dirty="0"/>
            </a:p>
          </p:txBody>
        </p:sp>
        <p:sp>
          <p:nvSpPr>
            <p:cNvPr id="20" name="CuadroTexto 19"/>
            <p:cNvSpPr txBox="1"/>
            <p:nvPr/>
          </p:nvSpPr>
          <p:spPr>
            <a:xfrm rot="16200000">
              <a:off x="1340930" y="5514738"/>
              <a:ext cx="570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/>
                <a:t>2011</a:t>
              </a:r>
              <a:endParaRPr lang="es-ES" sz="1400" dirty="0"/>
            </a:p>
          </p:txBody>
        </p:sp>
        <p:sp>
          <p:nvSpPr>
            <p:cNvPr id="21" name="CuadroTexto 20"/>
            <p:cNvSpPr txBox="1"/>
            <p:nvPr/>
          </p:nvSpPr>
          <p:spPr>
            <a:xfrm rot="16200000">
              <a:off x="2423636" y="5527181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/>
                <a:t>2008</a:t>
              </a:r>
              <a:endParaRPr lang="es-ES" sz="1400" dirty="0"/>
            </a:p>
          </p:txBody>
        </p:sp>
        <p:sp>
          <p:nvSpPr>
            <p:cNvPr id="22" name="CuadroTexto 21"/>
            <p:cNvSpPr txBox="1"/>
            <p:nvPr/>
          </p:nvSpPr>
          <p:spPr>
            <a:xfrm rot="16200000">
              <a:off x="2953130" y="5521148"/>
              <a:ext cx="570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/>
                <a:t>2011</a:t>
              </a:r>
              <a:endParaRPr lang="es-ES" sz="1400" dirty="0"/>
            </a:p>
          </p:txBody>
        </p:sp>
        <p:sp>
          <p:nvSpPr>
            <p:cNvPr id="24" name="CuadroTexto 23"/>
            <p:cNvSpPr txBox="1"/>
            <p:nvPr/>
          </p:nvSpPr>
          <p:spPr>
            <a:xfrm rot="16200000">
              <a:off x="7740950" y="5540254"/>
              <a:ext cx="570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/>
                <a:t>2011</a:t>
              </a:r>
              <a:endParaRPr lang="es-ES" sz="1400" dirty="0"/>
            </a:p>
          </p:txBody>
        </p:sp>
        <p:sp>
          <p:nvSpPr>
            <p:cNvPr id="25" name="CuadroTexto 24"/>
            <p:cNvSpPr txBox="1"/>
            <p:nvPr/>
          </p:nvSpPr>
          <p:spPr>
            <a:xfrm rot="16200000">
              <a:off x="5606050" y="5513252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/>
                <a:t>2008</a:t>
              </a:r>
              <a:endParaRPr lang="es-ES" sz="1400" dirty="0"/>
            </a:p>
          </p:txBody>
        </p:sp>
        <p:sp>
          <p:nvSpPr>
            <p:cNvPr id="26" name="CuadroTexto 25"/>
            <p:cNvSpPr txBox="1"/>
            <p:nvPr/>
          </p:nvSpPr>
          <p:spPr>
            <a:xfrm rot="16200000">
              <a:off x="6135543" y="5507219"/>
              <a:ext cx="570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/>
                <a:t>2011</a:t>
              </a:r>
              <a:endParaRPr lang="es-ES" sz="1400" dirty="0"/>
            </a:p>
          </p:txBody>
        </p:sp>
        <p:sp>
          <p:nvSpPr>
            <p:cNvPr id="27" name="CuadroTexto 26"/>
            <p:cNvSpPr txBox="1"/>
            <p:nvPr/>
          </p:nvSpPr>
          <p:spPr>
            <a:xfrm rot="16200000">
              <a:off x="7174068" y="5472467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/>
                <a:t>2008</a:t>
              </a:r>
              <a:endParaRPr lang="es-ES" sz="1400" dirty="0"/>
            </a:p>
          </p:txBody>
        </p:sp>
        <p:sp>
          <p:nvSpPr>
            <p:cNvPr id="29" name="CuadroTexto 28"/>
            <p:cNvSpPr txBox="1"/>
            <p:nvPr/>
          </p:nvSpPr>
          <p:spPr>
            <a:xfrm rot="16200000">
              <a:off x="4050484" y="5519662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/>
                <a:t>2008</a:t>
              </a:r>
              <a:endParaRPr lang="es-ES" sz="1400" dirty="0"/>
            </a:p>
          </p:txBody>
        </p:sp>
        <p:sp>
          <p:nvSpPr>
            <p:cNvPr id="30" name="CuadroTexto 29"/>
            <p:cNvSpPr txBox="1"/>
            <p:nvPr/>
          </p:nvSpPr>
          <p:spPr>
            <a:xfrm rot="16200000">
              <a:off x="4521585" y="5513629"/>
              <a:ext cx="570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/>
                <a:t>2011</a:t>
              </a:r>
              <a:endParaRPr lang="es-ES" sz="1400" dirty="0"/>
            </a:p>
          </p:txBody>
        </p:sp>
      </p:grpSp>
      <p:sp>
        <p:nvSpPr>
          <p:cNvPr id="28" name="CuadroTexto 27"/>
          <p:cNvSpPr txBox="1"/>
          <p:nvPr/>
        </p:nvSpPr>
        <p:spPr>
          <a:xfrm>
            <a:off x="6267024" y="5837890"/>
            <a:ext cx="2480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H: hombres M: mujeres</a:t>
            </a:r>
          </a:p>
          <a:p>
            <a:r>
              <a:rPr lang="es-ES" sz="1400" dirty="0" smtClean="0"/>
              <a:t>12-65/12-17: Rango de edad</a:t>
            </a:r>
            <a:endParaRPr lang="es-ES" sz="1400" dirty="0"/>
          </a:p>
        </p:txBody>
      </p:sp>
      <p:sp>
        <p:nvSpPr>
          <p:cNvPr id="31" name="Flecha arriba 1"/>
          <p:cNvSpPr/>
          <p:nvPr/>
        </p:nvSpPr>
        <p:spPr>
          <a:xfrm>
            <a:off x="8244408" y="1412776"/>
            <a:ext cx="129881" cy="259745"/>
          </a:xfrm>
          <a:prstGeom prst="upArrow">
            <a:avLst/>
          </a:prstGeom>
          <a:solidFill>
            <a:srgbClr val="1F497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Flecha arriba 1"/>
          <p:cNvSpPr/>
          <p:nvPr/>
        </p:nvSpPr>
        <p:spPr>
          <a:xfrm>
            <a:off x="6660232" y="2780928"/>
            <a:ext cx="129881" cy="259745"/>
          </a:xfrm>
          <a:prstGeom prst="upArrow">
            <a:avLst/>
          </a:prstGeom>
          <a:solidFill>
            <a:srgbClr val="1F497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Flecha arriba 1"/>
          <p:cNvSpPr/>
          <p:nvPr/>
        </p:nvSpPr>
        <p:spPr>
          <a:xfrm>
            <a:off x="5148064" y="1844824"/>
            <a:ext cx="129881" cy="259745"/>
          </a:xfrm>
          <a:prstGeom prst="upArrow">
            <a:avLst/>
          </a:prstGeom>
          <a:solidFill>
            <a:srgbClr val="1F497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Flecha arriba 1"/>
          <p:cNvSpPr/>
          <p:nvPr/>
        </p:nvSpPr>
        <p:spPr>
          <a:xfrm>
            <a:off x="3491880" y="2996952"/>
            <a:ext cx="129881" cy="259745"/>
          </a:xfrm>
          <a:prstGeom prst="upArrow">
            <a:avLst/>
          </a:prstGeom>
          <a:solidFill>
            <a:srgbClr val="1F497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Flecha arriba 1"/>
          <p:cNvSpPr/>
          <p:nvPr/>
        </p:nvSpPr>
        <p:spPr>
          <a:xfrm>
            <a:off x="1907704" y="2924944"/>
            <a:ext cx="129881" cy="259745"/>
          </a:xfrm>
          <a:prstGeom prst="upArrow">
            <a:avLst/>
          </a:prstGeom>
          <a:solidFill>
            <a:srgbClr val="1F497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164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72369"/>
            <a:ext cx="8229600" cy="1143000"/>
          </a:xfrm>
        </p:spPr>
        <p:txBody>
          <a:bodyPr>
            <a:noAutofit/>
          </a:bodyPr>
          <a:lstStyle/>
          <a:p>
            <a:r>
              <a:rPr lang="es-ES" sz="2400" b="1" dirty="0" smtClean="0"/>
              <a:t>CONSUMO DE DROGAS EN EL ÚLTIMO AÑO EN JÓVENES </a:t>
            </a:r>
            <a:br>
              <a:rPr lang="es-ES" sz="2400" b="1" dirty="0" smtClean="0"/>
            </a:b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12 A 17 AÑOS EN RELACIÓN CON LA PREVENCIÓN</a:t>
            </a: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1772330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lecha arriba 1"/>
          <p:cNvSpPr/>
          <p:nvPr/>
        </p:nvSpPr>
        <p:spPr>
          <a:xfrm>
            <a:off x="7892890" y="2711298"/>
            <a:ext cx="129881" cy="259745"/>
          </a:xfrm>
          <a:prstGeom prst="upArrow">
            <a:avLst/>
          </a:prstGeom>
          <a:solidFill>
            <a:srgbClr val="1F497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015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Agrupar 8"/>
          <p:cNvGrpSpPr>
            <a:grpSpLocks/>
          </p:cNvGrpSpPr>
          <p:nvPr/>
        </p:nvGrpSpPr>
        <p:grpSpPr bwMode="auto">
          <a:xfrm>
            <a:off x="755650" y="411792"/>
            <a:ext cx="7488238" cy="6257296"/>
            <a:chOff x="323850" y="-437619"/>
            <a:chExt cx="8496300" cy="6962244"/>
          </a:xfrm>
        </p:grpSpPr>
        <p:cxnSp>
          <p:nvCxnSpPr>
            <p:cNvPr id="60" name="59 Conector recto de flecha"/>
            <p:cNvCxnSpPr>
              <a:endCxn id="49" idx="1"/>
            </p:cNvCxnSpPr>
            <p:nvPr/>
          </p:nvCxnSpPr>
          <p:spPr>
            <a:xfrm>
              <a:off x="2051209" y="3429983"/>
              <a:ext cx="680857" cy="72420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Forma"/>
            <p:cNvCxnSpPr>
              <a:endCxn id="4" idx="0"/>
            </p:cNvCxnSpPr>
            <p:nvPr/>
          </p:nvCxnSpPr>
          <p:spPr>
            <a:xfrm rot="5400000">
              <a:off x="6675136" y="2345428"/>
              <a:ext cx="1118098" cy="1802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Forma"/>
            <p:cNvCxnSpPr>
              <a:stCxn id="21519" idx="1"/>
            </p:cNvCxnSpPr>
            <p:nvPr/>
          </p:nvCxnSpPr>
          <p:spPr>
            <a:xfrm rot="10800000">
              <a:off x="1364948" y="4546315"/>
              <a:ext cx="1116749" cy="1561452"/>
            </a:xfrm>
            <a:prstGeom prst="bentConnector2">
              <a:avLst/>
            </a:prstGeom>
            <a:ln w="38100">
              <a:solidFill>
                <a:schemeClr val="accent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Forma"/>
            <p:cNvCxnSpPr/>
            <p:nvPr/>
          </p:nvCxnSpPr>
          <p:spPr>
            <a:xfrm rot="10800000" flipV="1">
              <a:off x="5651824" y="3931626"/>
              <a:ext cx="1621087" cy="863744"/>
            </a:xfrm>
            <a:prstGeom prst="bentConnector3">
              <a:avLst>
                <a:gd name="adj1" fmla="val -79"/>
              </a:avLst>
            </a:prstGeom>
            <a:ln w="3810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22 Conector recto de flecha"/>
            <p:cNvCxnSpPr>
              <a:stCxn id="73" idx="3"/>
              <a:endCxn id="2" idx="2"/>
            </p:cNvCxnSpPr>
            <p:nvPr/>
          </p:nvCxnSpPr>
          <p:spPr>
            <a:xfrm flipV="1">
              <a:off x="2087233" y="1230880"/>
              <a:ext cx="394464" cy="37094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72 Rectángulo redondeado"/>
            <p:cNvSpPr/>
            <p:nvPr/>
          </p:nvSpPr>
          <p:spPr>
            <a:xfrm>
              <a:off x="645253" y="547935"/>
              <a:ext cx="1440160" cy="1440160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Salud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Educación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Trabajo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Social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 Privada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Soc. Civil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10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" name="1 Elipse"/>
            <p:cNvSpPr>
              <a:spLocks noChangeArrowheads="1"/>
            </p:cNvSpPr>
            <p:nvPr/>
          </p:nvSpPr>
          <p:spPr bwMode="auto">
            <a:xfrm>
              <a:off x="2481698" y="692144"/>
              <a:ext cx="3170127" cy="1079238"/>
            </a:xfrm>
            <a:prstGeom prst="ellipse">
              <a:avLst/>
            </a:prstGeom>
            <a:solidFill>
              <a:srgbClr val="7C5F1E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38100" dir="5400000" rotWithShape="0">
                <a:srgbClr val="000000">
                  <a:alpha val="39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" name="2 CuadroTexto"/>
            <p:cNvSpPr txBox="1"/>
            <p:nvPr/>
          </p:nvSpPr>
          <p:spPr>
            <a:xfrm>
              <a:off x="2537536" y="769863"/>
              <a:ext cx="3094476" cy="821882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s-MX" sz="1400" b="1" u="sng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Verdana" charset="0"/>
                </a:rPr>
                <a:t>PREVENCIÓN</a:t>
              </a:r>
            </a:p>
            <a:p>
              <a:pPr algn="ctr" eaLnBrk="1" hangingPunct="1">
                <a:defRPr/>
              </a:pPr>
              <a:r>
                <a:rPr lang="es-MX" sz="1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Verdana" charset="0"/>
                </a:rPr>
                <a:t>Campaña Nacional de</a:t>
              </a:r>
            </a:p>
            <a:p>
              <a:pPr algn="ctr" eaLnBrk="1" hangingPunct="1">
                <a:defRPr/>
              </a:pPr>
              <a:r>
                <a:rPr lang="es-ES_tradnl" sz="1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Verdana" charset="0"/>
                </a:rPr>
                <a:t>Prevención de Adicciones</a:t>
              </a:r>
              <a:endParaRPr lang="es-MX" sz="1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</a:endParaRPr>
            </a:p>
          </p:txBody>
        </p:sp>
        <p:sp>
          <p:nvSpPr>
            <p:cNvPr id="4" name="3 Elipse"/>
            <p:cNvSpPr>
              <a:spLocks noChangeArrowheads="1"/>
            </p:cNvSpPr>
            <p:nvPr/>
          </p:nvSpPr>
          <p:spPr bwMode="auto">
            <a:xfrm>
              <a:off x="5794120" y="2903612"/>
              <a:ext cx="2880131" cy="1081005"/>
            </a:xfrm>
            <a:prstGeom prst="ellipse">
              <a:avLst/>
            </a:prstGeom>
            <a:solidFill>
              <a:srgbClr val="7C5F1E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38100" dir="5400000" rotWithShape="0">
                <a:srgbClr val="000000">
                  <a:alpha val="39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5725674" y="3122639"/>
              <a:ext cx="3094476" cy="5821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s-MX" sz="1400" b="1" u="sng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Verdana" charset="0"/>
                </a:rPr>
                <a:t>ATENCIÓN PRIMARIA</a:t>
              </a:r>
            </a:p>
            <a:p>
              <a:pPr algn="ctr" eaLnBrk="1" hangingPunct="1">
                <a:defRPr/>
              </a:pPr>
              <a:r>
                <a:rPr lang="es-MX" sz="1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Verdana" charset="0"/>
                </a:rPr>
                <a:t>(Atn. a la familia</a:t>
              </a:r>
              <a:r>
                <a:rPr lang="es-MX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Verdana" charset="0"/>
                </a:rPr>
                <a:t>)</a:t>
              </a:r>
              <a:endParaRPr lang="es-MX" sz="1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</a:endParaRPr>
            </a:p>
          </p:txBody>
        </p:sp>
        <p:sp>
          <p:nvSpPr>
            <p:cNvPr id="6" name="5 Elipse"/>
            <p:cNvSpPr>
              <a:spLocks noChangeArrowheads="1"/>
            </p:cNvSpPr>
            <p:nvPr/>
          </p:nvSpPr>
          <p:spPr bwMode="auto">
            <a:xfrm>
              <a:off x="2481698" y="4364381"/>
              <a:ext cx="3170127" cy="824885"/>
            </a:xfrm>
            <a:prstGeom prst="ellipse">
              <a:avLst/>
            </a:prstGeom>
            <a:solidFill>
              <a:srgbClr val="7C5F1E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38100" dir="5400000" rotWithShape="0">
                <a:srgbClr val="000000">
                  <a:alpha val="39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2555548" y="4489792"/>
              <a:ext cx="3096276" cy="821351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s-MX" sz="1400" b="1" u="sng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Verdana" charset="0"/>
                </a:rPr>
                <a:t>TRATAMIENTO</a:t>
              </a:r>
              <a:r>
                <a:rPr lang="es-MX" sz="14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Verdana" charset="0"/>
                </a:rPr>
                <a:t> </a:t>
              </a:r>
            </a:p>
            <a:p>
              <a:pPr algn="ctr" eaLnBrk="1" hangingPunct="1">
                <a:defRPr/>
              </a:pPr>
              <a:r>
                <a:rPr lang="es-MX" sz="14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Verdana" charset="0"/>
                </a:rPr>
                <a:t>CIJ, Hospitales del SNS</a:t>
              </a:r>
            </a:p>
            <a:p>
              <a:pPr algn="ctr" eaLnBrk="1" hangingPunct="1">
                <a:defRPr/>
              </a:pPr>
              <a:r>
                <a:rPr lang="es-MX" sz="14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Verdana" charset="0"/>
                </a:rPr>
                <a:t> </a:t>
              </a:r>
            </a:p>
          </p:txBody>
        </p:sp>
        <p:sp>
          <p:nvSpPr>
            <p:cNvPr id="8" name="7 Elipse"/>
            <p:cNvSpPr>
              <a:spLocks noChangeArrowheads="1"/>
            </p:cNvSpPr>
            <p:nvPr/>
          </p:nvSpPr>
          <p:spPr bwMode="auto">
            <a:xfrm>
              <a:off x="2494307" y="5660880"/>
              <a:ext cx="3168325" cy="863745"/>
            </a:xfrm>
            <a:prstGeom prst="ellipse">
              <a:avLst/>
            </a:prstGeom>
            <a:solidFill>
              <a:srgbClr val="002060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38100" dir="5400000" rotWithShape="0">
                <a:srgbClr val="000000">
                  <a:alpha val="39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519" name="8 CuadroTexto"/>
            <p:cNvSpPr txBox="1">
              <a:spLocks noChangeArrowheads="1"/>
            </p:cNvSpPr>
            <p:nvPr/>
          </p:nvSpPr>
          <p:spPr bwMode="auto">
            <a:xfrm>
              <a:off x="2481698" y="5878142"/>
              <a:ext cx="3098078" cy="461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s-MX" sz="12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Verdana" charset="0"/>
                </a:rPr>
                <a:t>C.  Tratamiento Residencial  </a:t>
              </a:r>
            </a:p>
            <a:p>
              <a:pPr algn="ctr" eaLnBrk="1" hangingPunct="1">
                <a:defRPr/>
              </a:pPr>
              <a:r>
                <a:rPr lang="es-MX" sz="12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Verdana" charset="0"/>
                </a:rPr>
                <a:t>Grupos de Ayuda Mutua</a:t>
              </a:r>
            </a:p>
          </p:txBody>
        </p:sp>
        <p:sp>
          <p:nvSpPr>
            <p:cNvPr id="10" name="9 Elipse"/>
            <p:cNvSpPr>
              <a:spLocks noChangeArrowheads="1"/>
            </p:cNvSpPr>
            <p:nvPr/>
          </p:nvSpPr>
          <p:spPr bwMode="auto">
            <a:xfrm>
              <a:off x="469748" y="2852387"/>
              <a:ext cx="1799406" cy="1079239"/>
            </a:xfrm>
            <a:prstGeom prst="ellipse">
              <a:avLst/>
            </a:prstGeom>
            <a:solidFill>
              <a:srgbClr val="7C5F1E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38100" dir="5400000" rotWithShape="0">
                <a:srgbClr val="000000">
                  <a:alpha val="39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323850" y="3122639"/>
              <a:ext cx="2017353" cy="7876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s-MX" sz="1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Verdana" charset="0"/>
                </a:rPr>
                <a:t> </a:t>
              </a:r>
              <a:r>
                <a:rPr lang="es-MX" sz="1400" b="1" u="sng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Verdana" charset="0"/>
                </a:rPr>
                <a:t>REINSERCIÓN </a:t>
              </a:r>
            </a:p>
            <a:p>
              <a:pPr algn="ctr" eaLnBrk="1" hangingPunct="1">
                <a:defRPr/>
              </a:pPr>
              <a:r>
                <a:rPr lang="es-MX" sz="1400" b="1" u="sng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Verdana" charset="0"/>
                </a:rPr>
                <a:t>SOCIAL </a:t>
              </a:r>
            </a:p>
            <a:p>
              <a:pPr algn="ctr" eaLnBrk="1" hangingPunct="1">
                <a:defRPr/>
              </a:pPr>
              <a:endParaRPr lang="es-MX" sz="1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</a:endParaRPr>
            </a:p>
          </p:txBody>
        </p:sp>
        <p:cxnSp>
          <p:nvCxnSpPr>
            <p:cNvPr id="14" name="13 Forma"/>
            <p:cNvCxnSpPr>
              <a:endCxn id="8" idx="6"/>
            </p:cNvCxnSpPr>
            <p:nvPr/>
          </p:nvCxnSpPr>
          <p:spPr>
            <a:xfrm rot="5400000">
              <a:off x="5639209" y="4564438"/>
              <a:ext cx="1550853" cy="1504009"/>
            </a:xfrm>
            <a:prstGeom prst="bentConnector2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4 Forma"/>
            <p:cNvCxnSpPr>
              <a:stCxn id="7" idx="1"/>
              <a:endCxn id="10" idx="4"/>
            </p:cNvCxnSpPr>
            <p:nvPr/>
          </p:nvCxnSpPr>
          <p:spPr>
            <a:xfrm rot="10800000">
              <a:off x="1368551" y="3931626"/>
              <a:ext cx="1186997" cy="969724"/>
            </a:xfrm>
            <a:prstGeom prst="bentConnector2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16 CuadroTexto"/>
            <p:cNvSpPr txBox="1"/>
            <p:nvPr/>
          </p:nvSpPr>
          <p:spPr>
            <a:xfrm>
              <a:off x="323850" y="-437619"/>
              <a:ext cx="8228529" cy="568322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2400" b="1" spc="50" dirty="0">
                  <a:ln w="11430"/>
                  <a:solidFill>
                    <a:schemeClr val="tx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 Rounded MT Bold"/>
                  <a:cs typeface="Arial Rounded MT Bold"/>
                </a:rPr>
                <a:t>RED DE ATENCIÓN A LAS ADICCIONES</a:t>
              </a:r>
            </a:p>
          </p:txBody>
        </p:sp>
        <p:sp>
          <p:nvSpPr>
            <p:cNvPr id="18" name="17 CuadroTexto"/>
            <p:cNvSpPr>
              <a:spLocks noChangeArrowheads="1"/>
            </p:cNvSpPr>
            <p:nvPr/>
          </p:nvSpPr>
          <p:spPr bwMode="auto">
            <a:xfrm>
              <a:off x="6177777" y="1252076"/>
              <a:ext cx="1974124" cy="816053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38100" dir="5400000" rotWithShape="0">
                <a:srgbClr val="000000">
                  <a:alpha val="39998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s-MX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charset="0"/>
                </a:rPr>
                <a:t>Grupos de riesgo,</a:t>
              </a:r>
            </a:p>
            <a:p>
              <a:pPr algn="ctr">
                <a:defRPr/>
              </a:pPr>
              <a:r>
                <a:rPr lang="es-MX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charset="0"/>
                </a:rPr>
                <a:t>Consumidor inicial </a:t>
              </a:r>
            </a:p>
            <a:p>
              <a:pPr algn="ctr">
                <a:defRPr/>
              </a:pPr>
              <a:r>
                <a:rPr lang="es-MX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charset="0"/>
                </a:rPr>
                <a:t>o experimental </a:t>
              </a:r>
            </a:p>
          </p:txBody>
        </p:sp>
        <p:sp>
          <p:nvSpPr>
            <p:cNvPr id="20" name="19 CuadroTexto"/>
            <p:cNvSpPr>
              <a:spLocks noChangeArrowheads="1"/>
            </p:cNvSpPr>
            <p:nvPr/>
          </p:nvSpPr>
          <p:spPr bwMode="auto">
            <a:xfrm>
              <a:off x="6341687" y="4408540"/>
              <a:ext cx="1873257" cy="579362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38100" dir="5400000" rotWithShape="0">
                <a:srgbClr val="000000">
                  <a:alpha val="39998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MX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charset="0"/>
                </a:rPr>
                <a:t>Personas con  dependencia</a:t>
              </a:r>
            </a:p>
          </p:txBody>
        </p:sp>
        <p:cxnSp>
          <p:nvCxnSpPr>
            <p:cNvPr id="25" name="24 Conector recto de flecha"/>
            <p:cNvCxnSpPr>
              <a:stCxn id="10" idx="0"/>
              <a:endCxn id="73" idx="2"/>
            </p:cNvCxnSpPr>
            <p:nvPr/>
          </p:nvCxnSpPr>
          <p:spPr>
            <a:xfrm rot="16200000" flipV="1">
              <a:off x="933994" y="2417831"/>
              <a:ext cx="865510" cy="3602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36 Conector recto de flecha"/>
            <p:cNvCxnSpPr>
              <a:stCxn id="8" idx="0"/>
              <a:endCxn id="6" idx="4"/>
            </p:cNvCxnSpPr>
            <p:nvPr/>
          </p:nvCxnSpPr>
          <p:spPr>
            <a:xfrm rot="16200000" flipV="1">
              <a:off x="3836358" y="5419669"/>
              <a:ext cx="471614" cy="10807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48 CuadroTexto"/>
            <p:cNvSpPr txBox="1"/>
            <p:nvPr/>
          </p:nvSpPr>
          <p:spPr>
            <a:xfrm>
              <a:off x="2732066" y="2988396"/>
              <a:ext cx="2631565" cy="102801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s-MX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charset="0"/>
                </a:rPr>
                <a:t>COMUNIDAD</a:t>
              </a:r>
            </a:p>
            <a:p>
              <a:pPr algn="ctr" eaLnBrk="1" hangingPunct="1">
                <a:defRPr/>
              </a:pPr>
              <a:r>
                <a:rPr lang="es-MX" sz="12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charset="0"/>
                </a:rPr>
                <a:t>Hogares, escuelas, iglesias</a:t>
              </a:r>
            </a:p>
            <a:p>
              <a:pPr algn="ctr" eaLnBrk="1" hangingPunct="1">
                <a:defRPr/>
              </a:pPr>
              <a:r>
                <a:rPr lang="es-MX" sz="12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charset="0"/>
                </a:rPr>
                <a:t>deportivos, oficinas, calle, centros comunitarios.</a:t>
              </a:r>
            </a:p>
          </p:txBody>
        </p:sp>
        <p:cxnSp>
          <p:nvCxnSpPr>
            <p:cNvPr id="51" name="50 Conector recto de flecha"/>
            <p:cNvCxnSpPr>
              <a:stCxn id="2" idx="4"/>
              <a:endCxn id="49" idx="0"/>
            </p:cNvCxnSpPr>
            <p:nvPr/>
          </p:nvCxnSpPr>
          <p:spPr>
            <a:xfrm flipH="1">
              <a:off x="4048749" y="1771382"/>
              <a:ext cx="18012" cy="1217014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28 Forma"/>
            <p:cNvCxnSpPr>
              <a:stCxn id="4" idx="2"/>
              <a:endCxn id="49" idx="3"/>
            </p:cNvCxnSpPr>
            <p:nvPr/>
          </p:nvCxnSpPr>
          <p:spPr>
            <a:xfrm rot="10800000" flipV="1">
              <a:off x="5363631" y="3444114"/>
              <a:ext cx="430489" cy="58289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accent1">
                  <a:lumMod val="5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64 Conector recto de flecha"/>
            <p:cNvCxnSpPr/>
            <p:nvPr/>
          </p:nvCxnSpPr>
          <p:spPr>
            <a:xfrm flipV="1">
              <a:off x="4129804" y="1850868"/>
              <a:ext cx="1804811" cy="8831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74 Conector recto"/>
            <p:cNvCxnSpPr/>
            <p:nvPr/>
          </p:nvCxnSpPr>
          <p:spPr>
            <a:xfrm rot="16200000" flipH="1">
              <a:off x="3600108" y="2384305"/>
              <a:ext cx="1081005" cy="0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30 CuadroTexto"/>
            <p:cNvSpPr txBox="1"/>
            <p:nvPr/>
          </p:nvSpPr>
          <p:spPr>
            <a:xfrm>
              <a:off x="5940017" y="5298780"/>
              <a:ext cx="1008677" cy="664147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s-MX" sz="11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charset="0"/>
                  <a:ea typeface="ＭＳ Ｐゴシック" charset="0"/>
                  <a:cs typeface="ＭＳ Ｐゴシック" charset="0"/>
                </a:rPr>
                <a:t>Directo</a:t>
              </a:r>
            </a:p>
            <a:p>
              <a:pPr>
                <a:defRPr/>
              </a:pPr>
              <a:r>
                <a:rPr lang="es-MX" sz="11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charset="0"/>
                  <a:ea typeface="ＭＳ Ｐゴシック" charset="0"/>
                  <a:cs typeface="ＭＳ Ｐゴシック" charset="0"/>
                </a:rPr>
                <a:t> Grupos AM</a:t>
              </a:r>
            </a:p>
          </p:txBody>
        </p:sp>
        <p:cxnSp>
          <p:nvCxnSpPr>
            <p:cNvPr id="34" name="33 Conector recto de flecha"/>
            <p:cNvCxnSpPr>
              <a:stCxn id="31" idx="1"/>
            </p:cNvCxnSpPr>
            <p:nvPr/>
          </p:nvCxnSpPr>
          <p:spPr>
            <a:xfrm rot="10800000">
              <a:off x="5322204" y="5120378"/>
              <a:ext cx="617814" cy="512241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42 Conector recto de flecha"/>
            <p:cNvCxnSpPr>
              <a:stCxn id="31" idx="1"/>
            </p:cNvCxnSpPr>
            <p:nvPr/>
          </p:nvCxnSpPr>
          <p:spPr>
            <a:xfrm rot="10800000" flipV="1">
              <a:off x="5219534" y="5632619"/>
              <a:ext cx="720483" cy="26496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907100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7560840" cy="5140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349" y="1129057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1936" y="1201066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357" y="1342865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3944" y="1419306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1936" y="1563322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1948" y="1702572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3533" y="2146725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1988" y="1628466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56004" y="1556458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9980" y="1698258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0978" y="3584668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8970" y="3368644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1481" y="2490346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5440" y="3058617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7448" y="3130625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198319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340119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7737" y="3270662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9745" y="3342670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1753" y="3416894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3761" y="3488902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1793" y="3846726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5763" y="3198319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3801" y="3414678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204864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198319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7350" y="2838614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1007" y="2636912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9825" y="4278774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7978" y="4149080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7978" y="4362888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7938" y="4859606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962" y="4653136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1914" y="4209318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1874" y="4857390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5073414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5723702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5793494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5949280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5505462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5649478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1594" y="5350589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0213" y="5234956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3642" y="5278581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1634" y="5496821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281326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931614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3095" y="2994736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9666" y="3858832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5650" y="3498792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1594" y="4005064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1873" y="3558694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5889" y="3702710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7897" y="3416894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7897" y="4062750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7857" y="4926846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9865" y="4854838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7857" y="4854838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5650" y="4581128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7658" y="4653136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715590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4595" y="5017123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4229" y="5062478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1634" y="5036311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1634" y="4941168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5610" y="4950723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3602" y="4581128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3921" y="4641030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9905" y="4785046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5570" y="4797152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5610" y="3356992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5610" y="3212976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5063" y="3068960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3055" y="2924944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9039" y="2852936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7031" y="2708920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7817" y="4569022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7857" y="4569022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1873" y="4497014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3881" y="4425006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3841" y="4425006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5849" y="4352998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5889" y="4352998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1795" y="2492896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7819" y="2636912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2545997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5069" y="2615788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5320" y="2938812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67328" y="3154836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6062" y="2427418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2427418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2283402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2110924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8326" y="1534860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3944" y="1687260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9928" y="1822892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3944" y="1822892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1936" y="1966908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5952" y="1966908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357" y="1489097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2110924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4310" y="1687260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2182932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6358" y="1318836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9928" y="1275290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8326" y="1275290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349" y="1273073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0179" y="1480791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90219" y="1688431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2018" y="2108374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7995" y="2691239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95994" y="2324398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63916" y="1632780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35924" y="1892350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4195" y="1860909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18211" y="1428861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44282" y="2064828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2028" y="1700474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1988" y="1916498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2624472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624472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84468" y="2348546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16044" y="1960044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6363" y="2776872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399096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812034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2272" y="2812034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7723" y="2953833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09825" y="3244416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89285" y="3025841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241865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99546" y="2336774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2423105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5849" y="3983403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2132856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25389" y="2420888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7357" y="2420888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1732" y="2596344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3381" y="3068960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67898" y="4931614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67898" y="4543112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3882" y="4715590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4643582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4715590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4552666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4499566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4365104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99946" y="4768690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8736" y="4221088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4931614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1954" y="4077072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4352998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99946" y="4221088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5930" y="4139526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4355550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221088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5263192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5147638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5147638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7858" y="5517232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5551224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0598" y="5335200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5335200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5479216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5479216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5695240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52566" y="5623232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5407208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2526" y="5507678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5623232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6462" y="5695240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90619" y="5423564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5291654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8611" y="5227618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0213" y="5577134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0213" y="5453196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7618" y="5424813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280797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5610" y="5127226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3602" y="5108319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5929" y="5158666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59586" y="5208789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7618" y="5108319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1634" y="5127226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36542" y="5291654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2526" y="5291654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0518" y="5147638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48510" y="5219646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4520" y="5559608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5066075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5003622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5147638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5075630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7897" y="5001070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3921" y="4785046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7897" y="4641030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5570" y="5056722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53841" y="4919507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7857" y="4847499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5849" y="4847499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1873" y="4631475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116756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3404788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5769" y="3335331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7777" y="3551355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1793" y="3695371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269156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2192" y="3269156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8331" y="2902949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1830" y="2900732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6142" y="3016286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116756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972740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7777" y="3450885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3421" y="2483341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7031" y="2555349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1047" y="2635741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5023" y="2814919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69405" y="2958935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3055" y="2814919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9445" y="2886927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9039" y="2958935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1453" y="2958935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1453" y="3102951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0384" y="3174959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7031" y="3030943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1047" y="3030943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31594" y="3246967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347437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0384" y="3318975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31594" y="3390983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9626" y="3563461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5610" y="3462991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3602" y="3462991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5610" y="3534999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31594" y="3534999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31594" y="3679015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3602" y="3679015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09825" y="3954941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1833" y="4098957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18183" y="3810925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7817" y="4098957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65809" y="3911395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53841" y="4242973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96582" y="4994067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08550" y="5109621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52566" y="5037613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0598" y="5109621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4534" y="5109621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574" y="5181629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96582" y="5210091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5253637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4534" y="5181629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067517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4414" y="4101509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9666" y="4355549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211533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8430" y="4389541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8430" y="4533557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72446" y="4533557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72446" y="4706035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72446" y="4893597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607007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462991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9666" y="3275429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3642" y="3823031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759407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9485" y="3059405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7111" y="3131413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707477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635469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1634" y="3895039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7658" y="3759407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1087" y="3131413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5650" y="3275429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1634" y="3318975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1634" y="3419445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3642" y="3967047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7618" y="3895039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8303" y="3666909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607007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823031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3642" y="4183071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111063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4111063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111063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22239" y="3738917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29905" y="3263323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5889" y="3551355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94247" y="4199427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10271" y="3810925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8303" y="3407339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9865" y="3983403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22239" y="4098957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54287" y="4271435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29905" y="4458997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09825" y="4675021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1833" y="4531005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54287" y="4026949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5889" y="4127419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29905" y="4127419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26295" y="4170965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1873" y="4703483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53841" y="4675021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53841" y="4775491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9865" y="4386989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5889" y="4531005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09825" y="4775491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3881" y="4891045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62199" y="4415451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7857" y="4703483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90191" y="4703483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327087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4399095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4327087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4543111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687127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3602" y="4499565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471103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7658" y="4471103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543111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687127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571573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4327087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26295" y="4343443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4327087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4471103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4327087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8303" y="4487459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7578" y="4499565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5570" y="4643581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389541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490011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605565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6995" y="4849972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6995" y="4993988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6995" y="4979106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72446" y="4950723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2221" y="5003542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4595" y="4849972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0213" y="5127147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5610" y="4759135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2221" y="4787518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9626" y="4695511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3642" y="4759135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9626" y="4759135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7618" y="4831143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9626" y="4941168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5610" y="4903151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3602" y="4998294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0213" y="4931534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4" name="740 Rectángulo"/>
          <p:cNvSpPr/>
          <p:nvPr/>
        </p:nvSpPr>
        <p:spPr>
          <a:xfrm>
            <a:off x="0" y="5229200"/>
            <a:ext cx="26723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113 Centros de Integración Juvenil</a:t>
            </a:r>
            <a:endParaRPr lang="es-ES" b="1" dirty="0">
              <a:solidFill>
                <a:schemeClr val="bg1">
                  <a:lumMod val="50000"/>
                </a:schemeClr>
              </a:solidFill>
              <a:cs typeface="Times New Roman" pitchFamily="18" charset="0"/>
            </a:endParaRPr>
          </a:p>
        </p:txBody>
      </p:sp>
      <p:cxnSp>
        <p:nvCxnSpPr>
          <p:cNvPr id="355" name="741 Conector recto de flecha"/>
          <p:cNvCxnSpPr/>
          <p:nvPr/>
        </p:nvCxnSpPr>
        <p:spPr>
          <a:xfrm>
            <a:off x="2586354" y="5359497"/>
            <a:ext cx="0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6" name="742 Conector recto de flecha"/>
          <p:cNvCxnSpPr/>
          <p:nvPr/>
        </p:nvCxnSpPr>
        <p:spPr>
          <a:xfrm flipV="1">
            <a:off x="2195736" y="4941168"/>
            <a:ext cx="864096" cy="50969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7" name="743 Conector recto de flecha"/>
          <p:cNvCxnSpPr/>
          <p:nvPr/>
        </p:nvCxnSpPr>
        <p:spPr>
          <a:xfrm flipV="1">
            <a:off x="2195736" y="3501008"/>
            <a:ext cx="216024" cy="194421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8" name="753 Conector recto de flecha"/>
          <p:cNvCxnSpPr/>
          <p:nvPr/>
        </p:nvCxnSpPr>
        <p:spPr>
          <a:xfrm>
            <a:off x="2195736" y="5445224"/>
            <a:ext cx="1944216" cy="360039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9" name="758 Rectángulo"/>
          <p:cNvSpPr/>
          <p:nvPr/>
        </p:nvSpPr>
        <p:spPr>
          <a:xfrm>
            <a:off x="5796136" y="1988840"/>
            <a:ext cx="28759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335 Centros Nueva Vida  distribuidos en  261 Municipios</a:t>
            </a:r>
            <a:endParaRPr lang="es-ES" sz="2000" b="1" dirty="0">
              <a:solidFill>
                <a:schemeClr val="accent6">
                  <a:lumMod val="75000"/>
                </a:schemeClr>
              </a:solidFill>
              <a:cs typeface="Times New Roman" pitchFamily="18" charset="0"/>
            </a:endParaRPr>
          </a:p>
        </p:txBody>
      </p:sp>
      <p:cxnSp>
        <p:nvCxnSpPr>
          <p:cNvPr id="360" name="759 Conector recto de flecha"/>
          <p:cNvCxnSpPr/>
          <p:nvPr/>
        </p:nvCxnSpPr>
        <p:spPr>
          <a:xfrm flipH="1">
            <a:off x="5652121" y="3068960"/>
            <a:ext cx="1512167" cy="17486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1" name="762 Conector recto de flecha"/>
          <p:cNvCxnSpPr/>
          <p:nvPr/>
        </p:nvCxnSpPr>
        <p:spPr>
          <a:xfrm>
            <a:off x="7164288" y="3068960"/>
            <a:ext cx="144016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2" name="767 Conector recto de flecha"/>
          <p:cNvCxnSpPr/>
          <p:nvPr/>
        </p:nvCxnSpPr>
        <p:spPr>
          <a:xfrm flipH="1">
            <a:off x="5220072" y="3068960"/>
            <a:ext cx="1944216" cy="6918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3" name="1 Título"/>
          <p:cNvSpPr txBox="1">
            <a:spLocks/>
          </p:cNvSpPr>
          <p:nvPr/>
        </p:nvSpPr>
        <p:spPr>
          <a:xfrm>
            <a:off x="-252536" y="404664"/>
            <a:ext cx="8425539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700" i="0" u="none" strike="noStrike" kern="1200" normalizeH="0" baseline="0" noProof="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RED DE ATENCIÓN A LAS ADICCIONES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64" name="CuadroTexto 363"/>
          <p:cNvSpPr txBox="1"/>
          <p:nvPr/>
        </p:nvSpPr>
        <p:spPr>
          <a:xfrm>
            <a:off x="5535238" y="1268760"/>
            <a:ext cx="33989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b="1" dirty="0" smtClean="0"/>
              <a:t>590 millones de pesos</a:t>
            </a:r>
          </a:p>
          <a:p>
            <a:pPr algn="ctr"/>
            <a:r>
              <a:rPr lang="es-ES" sz="2000" b="1" dirty="0" smtClean="0"/>
              <a:t>1800 profesionales de la salud</a:t>
            </a:r>
          </a:p>
        </p:txBody>
      </p:sp>
    </p:spTree>
    <p:extLst>
      <p:ext uri="{BB962C8B-B14F-4D97-AF65-F5344CB8AC3E}">
        <p14:creationId xmlns:p14="http://schemas.microsoft.com/office/powerpoint/2010/main" val="132321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60" descr="IMG_308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772816"/>
            <a:ext cx="3000375" cy="1928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63" descr="IMG262-1"/>
          <p:cNvPicPr>
            <a:picLocks noChangeAspect="1" noChangeArrowheads="1"/>
          </p:cNvPicPr>
          <p:nvPr/>
        </p:nvPicPr>
        <p:blipFill rotWithShape="1">
          <a:blip r:embed="rId4" cstate="email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18" b="24218"/>
          <a:stretch/>
        </p:blipFill>
        <p:spPr bwMode="auto">
          <a:xfrm>
            <a:off x="6216345" y="1772816"/>
            <a:ext cx="2898322" cy="1991807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17 Imagen" descr="DSC00496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064"/>
            <a:ext cx="3075342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3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74889"/>
            <a:ext cx="2928937" cy="1730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4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1" b="6141"/>
          <a:stretch/>
        </p:blipFill>
        <p:spPr bwMode="auto">
          <a:xfrm>
            <a:off x="3131840" y="1772817"/>
            <a:ext cx="2940784" cy="1934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2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260" b="9260"/>
          <a:stretch/>
        </p:blipFill>
        <p:spPr bwMode="auto">
          <a:xfrm>
            <a:off x="6280506" y="4077072"/>
            <a:ext cx="2827998" cy="1728192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ector recto 2"/>
          <p:cNvCxnSpPr/>
          <p:nvPr/>
        </p:nvCxnSpPr>
        <p:spPr>
          <a:xfrm>
            <a:off x="0" y="3861048"/>
            <a:ext cx="9144000" cy="72008"/>
          </a:xfrm>
          <a:prstGeom prst="line">
            <a:avLst/>
          </a:prstGeom>
          <a:ln w="76200" cmpd="sng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2288985" y="754386"/>
            <a:ext cx="56348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0000"/>
                </a:solidFill>
                <a:latin typeface="Arial Rounded MT Bold"/>
                <a:cs typeface="Arial Rounded MT Bold"/>
              </a:rPr>
              <a:t> CENTROS DE ATENCIÓN PRIMARIA</a:t>
            </a:r>
          </a:p>
          <a:p>
            <a:pPr algn="ctr"/>
            <a:r>
              <a:rPr lang="es-ES" sz="2400" b="1" dirty="0" smtClean="0">
                <a:solidFill>
                  <a:srgbClr val="000000"/>
                </a:solidFill>
                <a:latin typeface="Arial Rounded MT Bold"/>
                <a:cs typeface="Arial Rounded MT Bold"/>
              </a:rPr>
              <a:t>NUEVA VIDA</a:t>
            </a:r>
            <a:endParaRPr lang="es-ES" sz="2400" b="1" dirty="0">
              <a:solidFill>
                <a:srgbClr val="000000"/>
              </a:solidFill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38016509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9027" y="4149080"/>
            <a:ext cx="4147349" cy="2463741"/>
          </a:xfrm>
          <a:prstGeom prst="rect">
            <a:avLst/>
          </a:prstGeom>
        </p:spPr>
      </p:pic>
      <p:sp>
        <p:nvSpPr>
          <p:cNvPr id="368" name="7 Rectángulo"/>
          <p:cNvSpPr/>
          <p:nvPr/>
        </p:nvSpPr>
        <p:spPr>
          <a:xfrm>
            <a:off x="4717446" y="1772816"/>
            <a:ext cx="3814994" cy="2154436"/>
          </a:xfrm>
          <a:prstGeom prst="rect">
            <a:avLst/>
          </a:prstGeom>
          <a:solidFill>
            <a:srgbClr val="ECECEC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63525" indent="-263525" algn="ctr" defTabSz="179388">
              <a:spcAft>
                <a:spcPts val="600"/>
              </a:spcAft>
              <a:tabLst>
                <a:tab pos="263525" algn="l"/>
              </a:tabLst>
            </a:pPr>
            <a:r>
              <a:rPr lang="es-MX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Intervención temprana</a:t>
            </a:r>
          </a:p>
          <a:p>
            <a:pPr marL="450850" lvl="1" indent="-177800" algn="just" defTabSz="179388">
              <a:spcAft>
                <a:spcPts val="600"/>
              </a:spcAft>
              <a:buClr>
                <a:srgbClr val="CC3300"/>
              </a:buClr>
              <a:buFont typeface="Arial" pitchFamily="34" charset="0"/>
              <a:buChar char="•"/>
              <a:tabLst>
                <a:tab pos="450850" algn="l"/>
              </a:tabLst>
            </a:pPr>
            <a:r>
              <a:rPr lang="es-MX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Intervenciones breves</a:t>
            </a:r>
          </a:p>
          <a:p>
            <a:pPr marL="450850" lvl="1" indent="-177800" algn="just" defTabSz="179388">
              <a:spcAft>
                <a:spcPts val="600"/>
              </a:spcAft>
              <a:buClr>
                <a:srgbClr val="CC3300"/>
              </a:buClr>
              <a:buFont typeface="Arial" pitchFamily="34" charset="0"/>
              <a:buChar char="•"/>
              <a:tabLst>
                <a:tab pos="450850" algn="l"/>
              </a:tabLst>
            </a:pPr>
            <a:r>
              <a:rPr lang="es-MX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Tratamiento breve individual, grupal y familiar</a:t>
            </a:r>
          </a:p>
          <a:p>
            <a:pPr marL="450850" lvl="1" indent="-177800" algn="just" defTabSz="179388">
              <a:spcAft>
                <a:spcPts val="600"/>
              </a:spcAft>
              <a:buClr>
                <a:srgbClr val="CC3300"/>
              </a:buClr>
              <a:buFont typeface="Arial" pitchFamily="34" charset="0"/>
              <a:buChar char="•"/>
              <a:tabLst>
                <a:tab pos="450850" algn="l"/>
              </a:tabLst>
            </a:pPr>
            <a:r>
              <a:rPr lang="es-MX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Prevención de recaídas</a:t>
            </a:r>
          </a:p>
          <a:p>
            <a:pPr marL="450850" lvl="1" indent="-177800" defTabSz="179388">
              <a:spcAft>
                <a:spcPts val="600"/>
              </a:spcAft>
              <a:buClr>
                <a:srgbClr val="CC3300"/>
              </a:buClr>
              <a:buFont typeface="Arial" pitchFamily="34" charset="0"/>
              <a:buChar char="•"/>
              <a:tabLst>
                <a:tab pos="450850" algn="l"/>
              </a:tabLst>
            </a:pPr>
            <a:r>
              <a:rPr lang="es-MX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Derivación oportuna (referencia y </a:t>
            </a:r>
            <a:r>
              <a:rPr lang="es-MX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contrareferencia</a:t>
            </a:r>
            <a:r>
              <a:rPr lang="es-MX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</p:txBody>
      </p:sp>
      <p:sp>
        <p:nvSpPr>
          <p:cNvPr id="369" name="8 Rectángulo"/>
          <p:cNvSpPr/>
          <p:nvPr/>
        </p:nvSpPr>
        <p:spPr>
          <a:xfrm>
            <a:off x="42702" y="1834649"/>
            <a:ext cx="4322300" cy="556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 algn="ctr" defTabSz="179388">
              <a:spcAft>
                <a:spcPts val="800"/>
              </a:spcAft>
              <a:tabLst>
                <a:tab pos="263525" algn="l"/>
              </a:tabLst>
            </a:pPr>
            <a:r>
              <a:rPr lang="es-MX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Promoción </a:t>
            </a:r>
            <a:r>
              <a:rPr lang="es-MX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 </a:t>
            </a:r>
            <a:r>
              <a:rPr lang="es-MX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Prevención</a:t>
            </a:r>
          </a:p>
          <a:p>
            <a:pPr marL="263525" indent="-263525" defTabSz="179388">
              <a:spcAft>
                <a:spcPts val="800"/>
              </a:spcAft>
              <a:tabLst>
                <a:tab pos="263525" algn="l"/>
              </a:tabLst>
            </a:pPr>
            <a:endParaRPr lang="es-MX" sz="1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177800" lvl="1" indent="-177800" defTabSz="93663">
              <a:lnSpc>
                <a:spcPts val="1920"/>
              </a:lnSpc>
              <a:spcAft>
                <a:spcPts val="800"/>
              </a:spcAft>
              <a:buClr>
                <a:srgbClr val="CC3300"/>
              </a:buClr>
              <a:buFont typeface="Arial" pitchFamily="34" charset="0"/>
              <a:buChar char="•"/>
            </a:pPr>
            <a:r>
              <a:rPr lang="es-MX" dirty="0">
                <a:latin typeface="+mn-lt"/>
                <a:cs typeface="Arial Narrow"/>
              </a:rPr>
              <a:t>Diagnóstico comunitario</a:t>
            </a:r>
          </a:p>
          <a:p>
            <a:pPr marL="177800" lvl="1" indent="-177800" defTabSz="93663">
              <a:lnSpc>
                <a:spcPts val="1920"/>
              </a:lnSpc>
              <a:spcAft>
                <a:spcPts val="800"/>
              </a:spcAft>
              <a:buClr>
                <a:srgbClr val="CC3300"/>
              </a:buClr>
              <a:buFont typeface="Arial" pitchFamily="34" charset="0"/>
              <a:buChar char="•"/>
            </a:pPr>
            <a:r>
              <a:rPr lang="es-MX" dirty="0">
                <a:latin typeface="+mn-lt"/>
                <a:cs typeface="Arial Narrow"/>
              </a:rPr>
              <a:t>Trabajo  preventivo a través de redes comunitarias</a:t>
            </a:r>
          </a:p>
          <a:p>
            <a:pPr marL="177800" lvl="1" indent="-177800" defTabSz="93663">
              <a:lnSpc>
                <a:spcPts val="1920"/>
              </a:lnSpc>
              <a:spcAft>
                <a:spcPts val="800"/>
              </a:spcAft>
              <a:buClr>
                <a:srgbClr val="CC3300"/>
              </a:buClr>
              <a:buFont typeface="Arial" pitchFamily="34" charset="0"/>
              <a:buChar char="•"/>
            </a:pPr>
            <a:r>
              <a:rPr lang="es-ES" dirty="0">
                <a:latin typeface="+mn-lt"/>
                <a:cs typeface="Arial Narrow"/>
              </a:rPr>
              <a:t>Pláticas de Información</a:t>
            </a:r>
          </a:p>
          <a:p>
            <a:pPr marL="177800" lvl="1" indent="-177800" defTabSz="93663">
              <a:lnSpc>
                <a:spcPts val="1920"/>
              </a:lnSpc>
              <a:spcAft>
                <a:spcPts val="800"/>
              </a:spcAft>
              <a:buClr>
                <a:srgbClr val="CC3300"/>
              </a:buClr>
              <a:buFont typeface="Arial" pitchFamily="34" charset="0"/>
              <a:buChar char="•"/>
            </a:pPr>
            <a:r>
              <a:rPr lang="es-ES" dirty="0">
                <a:latin typeface="+mn-lt"/>
                <a:cs typeface="Arial Narrow"/>
              </a:rPr>
              <a:t>Talleres  de sensibilización: padres, maestros, líderes comunitarios </a:t>
            </a:r>
          </a:p>
          <a:p>
            <a:pPr marL="177800" lvl="1" indent="-177800" defTabSz="93663">
              <a:lnSpc>
                <a:spcPts val="1920"/>
              </a:lnSpc>
              <a:spcAft>
                <a:spcPts val="800"/>
              </a:spcAft>
              <a:buClr>
                <a:srgbClr val="CC3300"/>
              </a:buClr>
              <a:buFont typeface="Arial" pitchFamily="34" charset="0"/>
              <a:buChar char="•"/>
            </a:pPr>
            <a:r>
              <a:rPr lang="es-ES" dirty="0">
                <a:latin typeface="+mn-lt"/>
                <a:cs typeface="Arial Narrow"/>
              </a:rPr>
              <a:t>Actividades Recreativas formativas</a:t>
            </a:r>
          </a:p>
          <a:p>
            <a:pPr marL="177800" lvl="1" indent="-177800" defTabSz="93663">
              <a:lnSpc>
                <a:spcPts val="1920"/>
              </a:lnSpc>
              <a:spcAft>
                <a:spcPts val="800"/>
              </a:spcAft>
              <a:buClr>
                <a:srgbClr val="CC3300"/>
              </a:buClr>
              <a:buFont typeface="Arial" pitchFamily="34" charset="0"/>
              <a:buChar char="•"/>
            </a:pPr>
            <a:r>
              <a:rPr lang="es-ES" dirty="0">
                <a:latin typeface="+mn-lt"/>
                <a:cs typeface="Arial Narrow"/>
              </a:rPr>
              <a:t>Talleres de habilidades para la vida</a:t>
            </a:r>
          </a:p>
          <a:p>
            <a:pPr marL="177800" lvl="1" indent="-177800" defTabSz="93663">
              <a:lnSpc>
                <a:spcPts val="1920"/>
              </a:lnSpc>
              <a:spcAft>
                <a:spcPts val="800"/>
              </a:spcAft>
              <a:buClr>
                <a:srgbClr val="CC3300"/>
              </a:buClr>
              <a:buFont typeface="Arial" pitchFamily="34" charset="0"/>
              <a:buChar char="•"/>
            </a:pPr>
            <a:r>
              <a:rPr lang="es-ES" dirty="0">
                <a:latin typeface="+mn-lt"/>
                <a:cs typeface="Arial Narrow"/>
              </a:rPr>
              <a:t>Tamizajes</a:t>
            </a:r>
          </a:p>
          <a:p>
            <a:pPr marL="95250" lvl="1" indent="-95250" defTabSz="93663">
              <a:lnSpc>
                <a:spcPts val="1920"/>
              </a:lnSpc>
              <a:spcAft>
                <a:spcPts val="800"/>
              </a:spcAft>
              <a:buClr>
                <a:srgbClr val="CC3300"/>
              </a:buClr>
              <a:buFont typeface="Arial" pitchFamily="34" charset="0"/>
              <a:buChar char="•"/>
            </a:pPr>
            <a:endParaRPr lang="es-ES" sz="1400" dirty="0">
              <a:latin typeface="+mn-lt"/>
              <a:cs typeface="Arial Narrow"/>
            </a:endParaRPr>
          </a:p>
          <a:p>
            <a:pPr marL="95250" lvl="1" indent="-95250" defTabSz="93663">
              <a:lnSpc>
                <a:spcPts val="1920"/>
              </a:lnSpc>
              <a:spcAft>
                <a:spcPts val="800"/>
              </a:spcAft>
              <a:buClr>
                <a:srgbClr val="CC3300"/>
              </a:buClr>
              <a:buFont typeface="Arial" pitchFamily="34" charset="0"/>
              <a:buChar char="•"/>
            </a:pPr>
            <a:endParaRPr lang="es-ES" sz="1400" dirty="0">
              <a:latin typeface="+mn-lt"/>
              <a:cs typeface="Arial Narrow"/>
            </a:endParaRPr>
          </a:p>
          <a:p>
            <a:pPr marL="95250" lvl="1" indent="-95250" defTabSz="93663">
              <a:lnSpc>
                <a:spcPts val="1920"/>
              </a:lnSpc>
              <a:spcAft>
                <a:spcPts val="800"/>
              </a:spcAft>
              <a:buClr>
                <a:srgbClr val="CC3300"/>
              </a:buClr>
              <a:buFont typeface="Arial" pitchFamily="34" charset="0"/>
              <a:buChar char="•"/>
            </a:pPr>
            <a:endParaRPr lang="es-ES" sz="1600" dirty="0">
              <a:latin typeface="+mn-lt"/>
              <a:cs typeface="Arial Narrow"/>
            </a:endParaRPr>
          </a:p>
          <a:p>
            <a:pPr marL="95250" lvl="1" indent="-95250" defTabSz="93663">
              <a:lnSpc>
                <a:spcPts val="1920"/>
              </a:lnSpc>
              <a:spcAft>
                <a:spcPts val="800"/>
              </a:spcAft>
              <a:buClr>
                <a:srgbClr val="CC3300"/>
              </a:buClr>
              <a:buFont typeface="Arial" pitchFamily="34" charset="0"/>
              <a:buChar char="•"/>
            </a:pPr>
            <a:endParaRPr lang="es-ES" sz="1600" dirty="0">
              <a:latin typeface="+mn-lt"/>
              <a:cs typeface="Arial Narrow"/>
            </a:endParaRPr>
          </a:p>
          <a:p>
            <a:pPr marL="95250" lvl="1" indent="-95250" defTabSz="93663">
              <a:lnSpc>
                <a:spcPts val="1920"/>
              </a:lnSpc>
              <a:spcAft>
                <a:spcPts val="800"/>
              </a:spcAft>
              <a:buClr>
                <a:srgbClr val="CC3300"/>
              </a:buClr>
              <a:buFont typeface="Arial" pitchFamily="34" charset="0"/>
              <a:buChar char="•"/>
            </a:pPr>
            <a:endParaRPr lang="es-MX" sz="1600" dirty="0" smtClean="0">
              <a:latin typeface="+mn-lt"/>
              <a:cs typeface="Arial" pitchFamily="34" charset="0"/>
            </a:endParaRPr>
          </a:p>
          <a:p>
            <a:pPr marL="95250" lvl="1" indent="-95250" defTabSz="93663">
              <a:lnSpc>
                <a:spcPts val="1920"/>
              </a:lnSpc>
              <a:spcAft>
                <a:spcPts val="800"/>
              </a:spcAft>
              <a:buClr>
                <a:srgbClr val="CC3300"/>
              </a:buClr>
              <a:buFont typeface="Arial" pitchFamily="34" charset="0"/>
              <a:buChar char="•"/>
            </a:pPr>
            <a:endParaRPr lang="es-MX" sz="1600" dirty="0">
              <a:latin typeface="+mn-lt"/>
              <a:cs typeface="Arial" pitchFamily="34" charset="0"/>
            </a:endParaRPr>
          </a:p>
        </p:txBody>
      </p:sp>
      <p:sp>
        <p:nvSpPr>
          <p:cNvPr id="370" name="10 Cerrar llave"/>
          <p:cNvSpPr/>
          <p:nvPr/>
        </p:nvSpPr>
        <p:spPr>
          <a:xfrm>
            <a:off x="7956376" y="4581128"/>
            <a:ext cx="288032" cy="165618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1" name="11 CuadroTexto"/>
          <p:cNvSpPr txBox="1"/>
          <p:nvPr/>
        </p:nvSpPr>
        <p:spPr>
          <a:xfrm>
            <a:off x="8083986" y="5061084"/>
            <a:ext cx="8805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</a:t>
            </a:r>
          </a:p>
          <a:p>
            <a:pPr algn="ctr"/>
            <a:r>
              <a:rPr lang="es-ES" sz="11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</a:t>
            </a:r>
          </a:p>
          <a:p>
            <a:pPr algn="ctr"/>
            <a:r>
              <a:rPr lang="es-ES" sz="11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Referencia</a:t>
            </a:r>
            <a:endParaRPr lang="es-ES" sz="11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2" name="CuadroTexto 371"/>
          <p:cNvSpPr txBox="1"/>
          <p:nvPr/>
        </p:nvSpPr>
        <p:spPr>
          <a:xfrm>
            <a:off x="1259632" y="787030"/>
            <a:ext cx="6699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rgbClr val="000000"/>
                </a:solidFill>
                <a:latin typeface="Arial Rounded MT Bold"/>
                <a:cs typeface="Arial Rounded MT Bold"/>
              </a:rPr>
              <a:t>SERVICIOS DE LOS CENTROS NUEVA VIDA</a:t>
            </a:r>
            <a:endParaRPr lang="es-ES" sz="2400" b="1" dirty="0">
              <a:solidFill>
                <a:srgbClr val="000000"/>
              </a:solidFill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266772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899592" y="-112728"/>
            <a:ext cx="71294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 dirty="0" smtClean="0">
                <a:solidFill>
                  <a:srgbClr val="000000"/>
                </a:solidFill>
                <a:latin typeface="Arial"/>
                <a:cs typeface="Arial"/>
              </a:rPr>
              <a:t>Acción Comunitaria</a:t>
            </a:r>
            <a:endParaRPr lang="es-ES" sz="2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Pie 7"/>
          <p:cNvSpPr>
            <a:spLocks noChangeArrowheads="1"/>
          </p:cNvSpPr>
          <p:nvPr/>
        </p:nvSpPr>
        <p:spPr bwMode="auto">
          <a:xfrm rot="-5400000">
            <a:off x="547849" y="804900"/>
            <a:ext cx="1760091" cy="2111747"/>
          </a:xfrm>
          <a:custGeom>
            <a:avLst/>
            <a:gdLst>
              <a:gd name="T0" fmla="*/ 6807768 w 4191000"/>
              <a:gd name="T1" fmla="*/ 5657094 h 4191000"/>
              <a:gd name="T2" fmla="*/ 3403884 w 4191000"/>
              <a:gd name="T3" fmla="*/ 11314189 h 4191000"/>
              <a:gd name="T4" fmla="*/ 0 w 4191000"/>
              <a:gd name="T5" fmla="*/ 5657094 h 4191000"/>
              <a:gd name="T6" fmla="*/ 3403884 w 4191000"/>
              <a:gd name="T7" fmla="*/ 0 h 4191000"/>
              <a:gd name="T8" fmla="*/ 0 60000 65536"/>
              <a:gd name="T9" fmla="*/ 0 60000 65536"/>
              <a:gd name="T10" fmla="*/ 0 60000 65536"/>
              <a:gd name="T11" fmla="*/ 0 60000 65536"/>
              <a:gd name="T12" fmla="*/ 613758 w 4191000"/>
              <a:gd name="T13" fmla="*/ 613758 h 4191000"/>
              <a:gd name="T14" fmla="*/ 3577242 w 4191000"/>
              <a:gd name="T15" fmla="*/ 3577242 h 4191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91000" h="4191000">
                <a:moveTo>
                  <a:pt x="4191000" y="2095500"/>
                </a:moveTo>
                <a:lnTo>
                  <a:pt x="4191000" y="2095500"/>
                </a:lnTo>
                <a:cubicBezTo>
                  <a:pt x="4191000" y="3252812"/>
                  <a:pt x="3252812" y="4191000"/>
                  <a:pt x="2095500" y="4191000"/>
                </a:cubicBezTo>
                <a:cubicBezTo>
                  <a:pt x="938187" y="4191000"/>
                  <a:pt x="0" y="3252812"/>
                  <a:pt x="0" y="2095500"/>
                </a:cubicBezTo>
                <a:cubicBezTo>
                  <a:pt x="-1" y="938187"/>
                  <a:pt x="938187" y="0"/>
                  <a:pt x="2095499" y="0"/>
                </a:cubicBezTo>
                <a:lnTo>
                  <a:pt x="2095500" y="2095500"/>
                </a:lnTo>
                <a:lnTo>
                  <a:pt x="4191000" y="2095500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/>
            </a:stretch>
          </a:blipFill>
          <a:ln w="9525">
            <a:solidFill>
              <a:srgbClr val="8FB2CF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784912"/>
              </p:ext>
            </p:extLst>
          </p:nvPr>
        </p:nvGraphicFramePr>
        <p:xfrm>
          <a:off x="395536" y="2947394"/>
          <a:ext cx="2400300" cy="3649958"/>
        </p:xfrm>
        <a:graphic>
          <a:graphicData uri="http://schemas.openxmlformats.org/drawingml/2006/table">
            <a:tbl>
              <a:tblPr/>
              <a:tblGrid>
                <a:gridCol w="2400300"/>
              </a:tblGrid>
              <a:tr h="28076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Instituciones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8076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Escuelas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8076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Hospitales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076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Oficinas DIF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8076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Centros de Tratamiento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076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Asociaciones Médicas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8076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Centros Deportivos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076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Iglesias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8076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Mercados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076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Asociaciones de Colonos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076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Oficinas Municipales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8076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Módulos de Policia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076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Penales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323528" y="1100644"/>
            <a:ext cx="10801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smtClean="0"/>
              <a:t>4 KM</a:t>
            </a:r>
          </a:p>
          <a:p>
            <a:pPr algn="ctr"/>
            <a:r>
              <a:rPr lang="es-ES" sz="1100" b="1" dirty="0" smtClean="0"/>
              <a:t>A LA</a:t>
            </a:r>
          </a:p>
          <a:p>
            <a:pPr algn="ctr"/>
            <a:r>
              <a:rPr lang="es-ES" sz="1100" b="1" dirty="0" smtClean="0"/>
              <a:t>REDONDA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5976" y="1844824"/>
            <a:ext cx="3295179" cy="364633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</p:pic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7416800" y="2564904"/>
            <a:ext cx="1727200" cy="504825"/>
          </a:xfrm>
          <a:prstGeom prst="rect">
            <a:avLst/>
          </a:prstGeom>
          <a:solidFill>
            <a:srgbClr val="262626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 smtClean="0">
                <a:solidFill>
                  <a:schemeClr val="lt1"/>
                </a:solidFill>
                <a:latin typeface="+mj-lt"/>
                <a:cs typeface="Tahoma" pitchFamily="34" charset="0"/>
              </a:rPr>
              <a:t>Centros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 smtClean="0">
                <a:solidFill>
                  <a:schemeClr val="lt1"/>
                </a:solidFill>
                <a:latin typeface="+mj-lt"/>
                <a:cs typeface="Tahoma" pitchFamily="34" charset="0"/>
              </a:rPr>
              <a:t>Nueva Vida</a:t>
            </a:r>
            <a:endParaRPr lang="es-ES" sz="1600" dirty="0">
              <a:solidFill>
                <a:schemeClr val="lt1"/>
              </a:solidFill>
              <a:latin typeface="+mj-lt"/>
              <a:cs typeface="Tahoma" pitchFamily="34" charset="0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3491880" y="5661248"/>
            <a:ext cx="2160588" cy="504825"/>
          </a:xfrm>
          <a:prstGeom prst="rect">
            <a:avLst/>
          </a:prstGeom>
          <a:solidFill>
            <a:srgbClr val="262626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solidFill>
                  <a:schemeClr val="lt1"/>
                </a:solidFill>
                <a:latin typeface="+mj-lt"/>
                <a:cs typeface="Tahoma" pitchFamily="34" charset="0"/>
              </a:rPr>
              <a:t>Nodos Tratamiento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6948264" y="5589240"/>
            <a:ext cx="2087563" cy="503238"/>
          </a:xfrm>
          <a:prstGeom prst="rect">
            <a:avLst/>
          </a:prstGeom>
          <a:solidFill>
            <a:srgbClr val="262626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s-ES" sz="1600" dirty="0">
                <a:solidFill>
                  <a:srgbClr val="FFFFFF"/>
                </a:solidFill>
                <a:latin typeface="Calibri" pitchFamily="34" charset="0"/>
                <a:cs typeface="Tahoma" pitchFamily="34" charset="0"/>
              </a:rPr>
              <a:t>Nodos </a:t>
            </a:r>
            <a:r>
              <a:rPr lang="es-ES" sz="1600" dirty="0" smtClean="0">
                <a:solidFill>
                  <a:srgbClr val="FFFFFF"/>
                </a:solidFill>
                <a:latin typeface="Calibri" pitchFamily="34" charset="0"/>
                <a:cs typeface="Tahoma" pitchFamily="34" charset="0"/>
              </a:rPr>
              <a:t>Reinserción</a:t>
            </a:r>
          </a:p>
          <a:p>
            <a:pPr algn="ctr"/>
            <a:r>
              <a:rPr lang="es-ES" sz="1600" dirty="0" smtClean="0">
                <a:solidFill>
                  <a:srgbClr val="FFFFFF"/>
                </a:solidFill>
                <a:latin typeface="Calibri" pitchFamily="34" charset="0"/>
                <a:cs typeface="Tahoma" pitchFamily="34" charset="0"/>
              </a:rPr>
              <a:t>Social</a:t>
            </a:r>
            <a:endParaRPr lang="es-ES" sz="1600" dirty="0">
              <a:solidFill>
                <a:srgbClr val="FFFFFF"/>
              </a:solidFill>
              <a:latin typeface="Calibri" pitchFamily="34" charset="0"/>
              <a:cs typeface="Tahoma" pitchFamily="34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3059832" y="2132856"/>
            <a:ext cx="2087562" cy="503237"/>
          </a:xfrm>
          <a:prstGeom prst="rect">
            <a:avLst/>
          </a:prstGeom>
          <a:solidFill>
            <a:srgbClr val="262626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solidFill>
                  <a:schemeClr val="lt1"/>
                </a:solidFill>
                <a:latin typeface="+mj-lt"/>
                <a:cs typeface="Tahoma" pitchFamily="34" charset="0"/>
              </a:rPr>
              <a:t>Nodos Preventivos</a:t>
            </a:r>
          </a:p>
        </p:txBody>
      </p:sp>
      <p:cxnSp>
        <p:nvCxnSpPr>
          <p:cNvPr id="19" name="12 Conector recto de flecha"/>
          <p:cNvCxnSpPr/>
          <p:nvPr/>
        </p:nvCxnSpPr>
        <p:spPr>
          <a:xfrm rot="10800000" flipV="1">
            <a:off x="6300192" y="2924944"/>
            <a:ext cx="1080196" cy="43545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de flecha 5"/>
          <p:cNvCxnSpPr/>
          <p:nvPr/>
        </p:nvCxnSpPr>
        <p:spPr>
          <a:xfrm flipV="1">
            <a:off x="4572000" y="5373216"/>
            <a:ext cx="288032" cy="216024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 flipH="1" flipV="1">
            <a:off x="6948264" y="5301208"/>
            <a:ext cx="216024" cy="288032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>
            <a:off x="4427984" y="2708920"/>
            <a:ext cx="216024" cy="288032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/>
          <p:nvPr/>
        </p:nvCxnSpPr>
        <p:spPr>
          <a:xfrm flipH="1">
            <a:off x="251520" y="1772816"/>
            <a:ext cx="936104" cy="72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/>
          <p:cNvCxnSpPr/>
          <p:nvPr/>
        </p:nvCxnSpPr>
        <p:spPr>
          <a:xfrm flipV="1">
            <a:off x="1259632" y="908720"/>
            <a:ext cx="72008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CuadroTexto 2"/>
          <p:cNvSpPr txBox="1">
            <a:spLocks noChangeArrowheads="1"/>
          </p:cNvSpPr>
          <p:nvPr/>
        </p:nvSpPr>
        <p:spPr bwMode="auto">
          <a:xfrm>
            <a:off x="2987824" y="2675805"/>
            <a:ext cx="142859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sz="1400" b="1" dirty="0" smtClean="0"/>
              <a:t>Escuelas</a:t>
            </a:r>
          </a:p>
          <a:p>
            <a:pPr marL="285750" indent="-285750">
              <a:buFont typeface="Arial"/>
              <a:buChar char="•"/>
            </a:pPr>
            <a:r>
              <a:rPr lang="es-ES" sz="1400" b="1" dirty="0" smtClean="0"/>
              <a:t>Deporte</a:t>
            </a:r>
            <a:endParaRPr lang="es-ES" sz="1400" b="1" dirty="0"/>
          </a:p>
          <a:p>
            <a:pPr marL="285750" indent="-285750">
              <a:buFont typeface="Arial"/>
              <a:buChar char="•"/>
            </a:pPr>
            <a:r>
              <a:rPr lang="es-ES" sz="1400" b="1" dirty="0"/>
              <a:t>Cultura</a:t>
            </a:r>
          </a:p>
          <a:p>
            <a:pPr marL="285750" indent="-285750">
              <a:buFont typeface="Arial"/>
              <a:buChar char="•"/>
            </a:pPr>
            <a:r>
              <a:rPr lang="es-ES" sz="1400" b="1" dirty="0" smtClean="0"/>
              <a:t>Recreación</a:t>
            </a:r>
          </a:p>
          <a:p>
            <a:pPr marL="285750" indent="-285750">
              <a:buFont typeface="Arial"/>
              <a:buChar char="•"/>
            </a:pPr>
            <a:r>
              <a:rPr lang="es-ES" sz="1400" b="1" dirty="0" smtClean="0"/>
              <a:t>Integración </a:t>
            </a:r>
          </a:p>
          <a:p>
            <a:r>
              <a:rPr lang="es-ES" sz="1400" b="1" dirty="0" smtClean="0"/>
              <a:t>      familiar</a:t>
            </a:r>
          </a:p>
          <a:p>
            <a:pPr marL="285750" indent="-285750">
              <a:buFont typeface="Arial"/>
              <a:buChar char="•"/>
            </a:pPr>
            <a:r>
              <a:rPr lang="es-ES" sz="1400" b="1" dirty="0" smtClean="0"/>
              <a:t>Promoción</a:t>
            </a:r>
          </a:p>
          <a:p>
            <a:r>
              <a:rPr lang="es-ES" sz="1400" b="1" dirty="0"/>
              <a:t> </a:t>
            </a:r>
            <a:r>
              <a:rPr lang="es-ES" sz="1400" b="1" dirty="0" smtClean="0"/>
              <a:t>    de la salud</a:t>
            </a:r>
            <a:endParaRPr lang="es-ES" sz="1400" b="1" dirty="0"/>
          </a:p>
        </p:txBody>
      </p:sp>
      <p:sp>
        <p:nvSpPr>
          <p:cNvPr id="34" name="CuadroTexto 9"/>
          <p:cNvSpPr txBox="1">
            <a:spLocks noChangeArrowheads="1"/>
          </p:cNvSpPr>
          <p:nvPr/>
        </p:nvSpPr>
        <p:spPr bwMode="auto">
          <a:xfrm>
            <a:off x="7518350" y="6093296"/>
            <a:ext cx="13021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400" b="1" dirty="0" smtClean="0"/>
              <a:t>Capacitación </a:t>
            </a:r>
            <a:endParaRPr lang="es-ES" sz="1400" b="1" dirty="0"/>
          </a:p>
          <a:p>
            <a:r>
              <a:rPr lang="es-ES" sz="1400" b="1" dirty="0"/>
              <a:t>Empleo</a:t>
            </a:r>
          </a:p>
        </p:txBody>
      </p:sp>
      <p:sp>
        <p:nvSpPr>
          <p:cNvPr id="35" name="CuadroTexto 8"/>
          <p:cNvSpPr txBox="1">
            <a:spLocks noChangeArrowheads="1"/>
          </p:cNvSpPr>
          <p:nvPr/>
        </p:nvSpPr>
        <p:spPr bwMode="auto">
          <a:xfrm>
            <a:off x="2339727" y="6146720"/>
            <a:ext cx="410448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400" b="1" dirty="0"/>
              <a:t>Unidades </a:t>
            </a:r>
            <a:r>
              <a:rPr lang="es-ES" sz="1400" b="1" dirty="0" smtClean="0"/>
              <a:t>especializadas: CIJ, Privadas</a:t>
            </a:r>
          </a:p>
          <a:p>
            <a:pPr algn="ctr"/>
            <a:r>
              <a:rPr lang="es-ES" sz="1400" b="1" dirty="0" smtClean="0"/>
              <a:t>Atención a  Violencia familiar</a:t>
            </a:r>
          </a:p>
          <a:p>
            <a:pPr algn="ctr"/>
            <a:r>
              <a:rPr lang="es-ES" sz="1400" b="1" dirty="0" smtClean="0"/>
              <a:t>Unidades médicas</a:t>
            </a:r>
            <a:endParaRPr lang="es-ES" sz="14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2987824" y="1052736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Interrelación de Salud con:  Educación, SEDESOL, Seguridad Pública, Economía, Secretaría del Trabajo</a:t>
            </a:r>
          </a:p>
        </p:txBody>
      </p:sp>
    </p:spTree>
    <p:extLst>
      <p:ext uri="{BB962C8B-B14F-4D97-AF65-F5344CB8AC3E}">
        <p14:creationId xmlns:p14="http://schemas.microsoft.com/office/powerpoint/2010/main" val="835530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39552" y="1034920"/>
            <a:ext cx="7848872" cy="606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2800" dirty="0"/>
          </a:p>
          <a:p>
            <a:pPr marL="285750" indent="-285750" algn="just">
              <a:buFont typeface="Arial"/>
              <a:buChar char="•"/>
            </a:pPr>
            <a:r>
              <a:rPr lang="es-ES" sz="2800" dirty="0" smtClean="0"/>
              <a:t>Insuficiencia </a:t>
            </a:r>
            <a:r>
              <a:rPr lang="es-ES" sz="2800" dirty="0"/>
              <a:t>de servicios públicos especializados </a:t>
            </a:r>
            <a:r>
              <a:rPr lang="es-ES" sz="2800" dirty="0" smtClean="0"/>
              <a:t>para la </a:t>
            </a:r>
            <a:r>
              <a:rPr lang="es-ES" sz="2800" dirty="0"/>
              <a:t>prevención </a:t>
            </a:r>
            <a:r>
              <a:rPr lang="es-ES" sz="2800" dirty="0" smtClean="0"/>
              <a:t>y atención de </a:t>
            </a:r>
            <a:r>
              <a:rPr lang="es-ES" sz="2800" dirty="0"/>
              <a:t>las </a:t>
            </a:r>
            <a:r>
              <a:rPr lang="es-ES" sz="2800" dirty="0" smtClean="0"/>
              <a:t>adicciones</a:t>
            </a:r>
          </a:p>
          <a:p>
            <a:pPr algn="just"/>
            <a:endParaRPr lang="es-ES" sz="2400" dirty="0"/>
          </a:p>
          <a:p>
            <a:pPr marL="285750" indent="-285750" algn="just">
              <a:buFont typeface="Arial"/>
              <a:buChar char="•"/>
            </a:pPr>
            <a:r>
              <a:rPr lang="es-ES" sz="2800" dirty="0" smtClean="0"/>
              <a:t>Pocos recursos presupuestales para la atención de las adicciones</a:t>
            </a:r>
          </a:p>
          <a:p>
            <a:pPr marL="285750" indent="-285750" algn="just">
              <a:buFont typeface="Arial"/>
              <a:buChar char="•"/>
            </a:pPr>
            <a:endParaRPr lang="es-ES" sz="2800" dirty="0"/>
          </a:p>
          <a:p>
            <a:pPr marL="285750" indent="-285750" algn="just">
              <a:buFont typeface="Arial"/>
              <a:buChar char="•"/>
            </a:pPr>
            <a:r>
              <a:rPr lang="es-ES" sz="2800" dirty="0" smtClean="0"/>
              <a:t>Necesidad de mayor articulación de los esfuerzos  entre las diversas instituciones</a:t>
            </a:r>
          </a:p>
          <a:p>
            <a:pPr marL="285750" indent="-285750" algn="just">
              <a:buFont typeface="Arial"/>
              <a:buChar char="•"/>
            </a:pPr>
            <a:endParaRPr lang="es-ES" sz="2800" dirty="0"/>
          </a:p>
          <a:p>
            <a:pPr marL="285750" indent="-285750" algn="just">
              <a:buFont typeface="Arial"/>
              <a:buChar char="•"/>
            </a:pPr>
            <a:r>
              <a:rPr lang="es-ES" sz="2800" dirty="0" smtClean="0"/>
              <a:t>Pocos profesionales de la salud especializados en el tema </a:t>
            </a:r>
          </a:p>
          <a:p>
            <a:pPr marL="285750" indent="-285750" algn="just">
              <a:buFont typeface="Arial"/>
              <a:buChar char="•"/>
            </a:pPr>
            <a:endParaRPr lang="es-ES" sz="2800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314699" y="692696"/>
            <a:ext cx="8425539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/>
                <a:ea typeface="+mj-ea"/>
                <a:cs typeface="Arial Rounded MT Bold"/>
              </a:rPr>
              <a:t>RETOS ENFRENTADOS EN LA ÚLTIMA DÉCADA</a:t>
            </a: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/>
              <a:ea typeface="+mj-ea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408135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93662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4" name="6 CuadroTexto"/>
          <p:cNvSpPr txBox="1"/>
          <p:nvPr/>
        </p:nvSpPr>
        <p:spPr>
          <a:xfrm>
            <a:off x="5508104" y="6021288"/>
            <a:ext cx="26820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dirty="0" smtClean="0"/>
              <a:t>* Estimado</a:t>
            </a:r>
            <a:endParaRPr lang="es-MX" sz="1200" dirty="0"/>
          </a:p>
        </p:txBody>
      </p:sp>
      <p:sp>
        <p:nvSpPr>
          <p:cNvPr id="5" name="7 CuadroTexto"/>
          <p:cNvSpPr txBox="1"/>
          <p:nvPr/>
        </p:nvSpPr>
        <p:spPr>
          <a:xfrm>
            <a:off x="8172400" y="242088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*</a:t>
            </a:r>
            <a:endParaRPr lang="es-MX" dirty="0"/>
          </a:p>
        </p:txBody>
      </p:sp>
      <p:sp>
        <p:nvSpPr>
          <p:cNvPr id="6" name="10 CuadroTexto"/>
          <p:cNvSpPr txBox="1"/>
          <p:nvPr/>
        </p:nvSpPr>
        <p:spPr>
          <a:xfrm>
            <a:off x="2123728" y="1897087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srgbClr val="FF0000"/>
                </a:solidFill>
              </a:rPr>
              <a:t>46 %</a:t>
            </a:r>
            <a:endParaRPr lang="es-MX" sz="1400" b="1" dirty="0">
              <a:solidFill>
                <a:srgbClr val="FF0000"/>
              </a:solidFill>
            </a:endParaRPr>
          </a:p>
        </p:txBody>
      </p:sp>
      <p:sp>
        <p:nvSpPr>
          <p:cNvPr id="7" name="11 CuadroTexto"/>
          <p:cNvSpPr txBox="1"/>
          <p:nvPr/>
        </p:nvSpPr>
        <p:spPr>
          <a:xfrm>
            <a:off x="3491880" y="3501008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srgbClr val="FF0000"/>
                </a:solidFill>
              </a:rPr>
              <a:t>24 %</a:t>
            </a:r>
            <a:endParaRPr lang="es-MX" sz="1400" b="1" dirty="0">
              <a:solidFill>
                <a:srgbClr val="FF0000"/>
              </a:solidFill>
            </a:endParaRPr>
          </a:p>
        </p:txBody>
      </p:sp>
      <p:sp>
        <p:nvSpPr>
          <p:cNvPr id="8" name="12 CuadroTexto"/>
          <p:cNvSpPr txBox="1"/>
          <p:nvPr/>
        </p:nvSpPr>
        <p:spPr>
          <a:xfrm>
            <a:off x="4788024" y="4345359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srgbClr val="FF0000"/>
                </a:solidFill>
              </a:rPr>
              <a:t>13%</a:t>
            </a:r>
            <a:endParaRPr lang="es-MX" sz="1400" b="1" dirty="0">
              <a:solidFill>
                <a:srgbClr val="FF0000"/>
              </a:solidFill>
            </a:endParaRPr>
          </a:p>
        </p:txBody>
      </p:sp>
      <p:sp>
        <p:nvSpPr>
          <p:cNvPr id="9" name="13 CuadroTexto"/>
          <p:cNvSpPr txBox="1"/>
          <p:nvPr/>
        </p:nvSpPr>
        <p:spPr>
          <a:xfrm>
            <a:off x="6372200" y="4509120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srgbClr val="FF0000"/>
                </a:solidFill>
              </a:rPr>
              <a:t>11%</a:t>
            </a:r>
            <a:endParaRPr lang="es-MX" sz="1400" b="1" dirty="0">
              <a:solidFill>
                <a:srgbClr val="FF0000"/>
              </a:solidFill>
            </a:endParaRPr>
          </a:p>
        </p:txBody>
      </p:sp>
      <p:sp>
        <p:nvSpPr>
          <p:cNvPr id="10" name="14 CuadroTexto"/>
          <p:cNvSpPr txBox="1"/>
          <p:nvPr/>
        </p:nvSpPr>
        <p:spPr>
          <a:xfrm>
            <a:off x="7596336" y="4941168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srgbClr val="FF0000"/>
                </a:solidFill>
              </a:rPr>
              <a:t>5%</a:t>
            </a:r>
            <a:endParaRPr lang="es-MX" sz="1400" b="1" dirty="0">
              <a:solidFill>
                <a:srgbClr val="FF000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206955" y="682455"/>
            <a:ext cx="66880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 smtClean="0">
                <a:latin typeface="Arial Rounded MT Bold"/>
                <a:cs typeface="Arial Rounded MT Bold"/>
              </a:rPr>
              <a:t>DROGA DE IMPACTO POR LA QUE ACUDEN </a:t>
            </a:r>
          </a:p>
          <a:p>
            <a:pPr algn="ctr"/>
            <a:r>
              <a:rPr lang="es-ES" sz="2400" b="1" dirty="0" smtClean="0">
                <a:latin typeface="Arial Rounded MT Bold"/>
                <a:cs typeface="Arial Rounded MT Bold"/>
              </a:rPr>
              <a:t>LOS USUARIOS </a:t>
            </a:r>
            <a:endParaRPr lang="es-ES" sz="2400" b="1" dirty="0">
              <a:latin typeface="Arial Rounded MT Bold"/>
              <a:cs typeface="Arial Rounded MT Bold"/>
            </a:endParaRPr>
          </a:p>
        </p:txBody>
      </p:sp>
      <p:grpSp>
        <p:nvGrpSpPr>
          <p:cNvPr id="14" name="Agrupar 13"/>
          <p:cNvGrpSpPr/>
          <p:nvPr/>
        </p:nvGrpSpPr>
        <p:grpSpPr>
          <a:xfrm>
            <a:off x="0" y="1700808"/>
            <a:ext cx="8532440" cy="5013176"/>
            <a:chOff x="0" y="1700808"/>
            <a:chExt cx="8532440" cy="5013176"/>
          </a:xfrm>
        </p:grpSpPr>
        <p:graphicFrame>
          <p:nvGraphicFramePr>
            <p:cNvPr id="12" name="2 Gráfico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93778239"/>
                </p:ext>
              </p:extLst>
            </p:nvPr>
          </p:nvGraphicFramePr>
          <p:xfrm>
            <a:off x="0" y="1700808"/>
            <a:ext cx="8532440" cy="501317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3" name="CuadroTexto 12"/>
            <p:cNvSpPr txBox="1"/>
            <p:nvPr/>
          </p:nvSpPr>
          <p:spPr>
            <a:xfrm>
              <a:off x="7178762" y="6105256"/>
              <a:ext cx="112299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111651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Rectángulo"/>
          <p:cNvSpPr>
            <a:spLocks noChangeArrowheads="1"/>
          </p:cNvSpPr>
          <p:nvPr/>
        </p:nvSpPr>
        <p:spPr bwMode="auto">
          <a:xfrm>
            <a:off x="536681" y="839788"/>
            <a:ext cx="6370757" cy="600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73050" indent="-273050" algn="just">
              <a:buFont typeface="Wingdings" charset="0"/>
              <a:buChar char="v"/>
            </a:pPr>
            <a:endParaRPr lang="es-MX" sz="2400" b="1" dirty="0">
              <a:solidFill>
                <a:srgbClr val="000000"/>
              </a:solidFill>
              <a:cs typeface="Arial" charset="0"/>
            </a:endParaRPr>
          </a:p>
          <a:p>
            <a:pPr marL="273050" indent="-273050" algn="just">
              <a:buFont typeface="Wingdings" charset="0"/>
              <a:buChar char="v"/>
            </a:pPr>
            <a:r>
              <a:rPr lang="es-ES" sz="2400" dirty="0" smtClean="0">
                <a:solidFill>
                  <a:srgbClr val="000000"/>
                </a:solidFill>
                <a:cs typeface="Arial" charset="0"/>
              </a:rPr>
              <a:t>Actualización de criterios para el funcionamiento de los Centros de Tratamiento Residenciales</a:t>
            </a:r>
            <a:endParaRPr lang="es-ES" sz="2400" dirty="0">
              <a:solidFill>
                <a:srgbClr val="000000"/>
              </a:solidFill>
              <a:cs typeface="Arial" charset="0"/>
            </a:endParaRPr>
          </a:p>
          <a:p>
            <a:pPr marL="273050" indent="-273050" algn="just">
              <a:buFont typeface="Wingdings" charset="0"/>
              <a:buChar char="v"/>
            </a:pPr>
            <a:endParaRPr lang="es-ES" sz="2400" dirty="0">
              <a:solidFill>
                <a:srgbClr val="000000"/>
              </a:solidFill>
              <a:cs typeface="Arial" charset="0"/>
            </a:endParaRPr>
          </a:p>
          <a:p>
            <a:pPr marL="273050" indent="-273050" algn="just">
              <a:buFont typeface="Wingdings" charset="0"/>
              <a:buChar char="v"/>
            </a:pPr>
            <a:r>
              <a:rPr lang="es-ES" sz="2400" dirty="0">
                <a:solidFill>
                  <a:srgbClr val="000000"/>
                </a:solidFill>
                <a:cs typeface="Arial" charset="0"/>
              </a:rPr>
              <a:t>Proyecto de Fortalecimiento de 300 Centros de Tratamiento (NG)</a:t>
            </a:r>
          </a:p>
          <a:p>
            <a:pPr marL="273050" indent="-273050" algn="just">
              <a:buFont typeface="Wingdings" charset="0"/>
              <a:buChar char="v"/>
            </a:pPr>
            <a:endParaRPr lang="es-ES" sz="2400" dirty="0">
              <a:solidFill>
                <a:srgbClr val="000000"/>
              </a:solidFill>
              <a:cs typeface="Arial" charset="0"/>
            </a:endParaRPr>
          </a:p>
          <a:p>
            <a:pPr marL="273050" indent="-273050" algn="just">
              <a:buFont typeface="Wingdings" charset="0"/>
              <a:buChar char="v"/>
            </a:pPr>
            <a:r>
              <a:rPr lang="es-ES" sz="2400" dirty="0" smtClean="0">
                <a:solidFill>
                  <a:srgbClr val="000000"/>
                </a:solidFill>
                <a:cs typeface="Arial" charset="0"/>
              </a:rPr>
              <a:t>336 </a:t>
            </a:r>
            <a:r>
              <a:rPr lang="es-ES" sz="2400" dirty="0">
                <a:solidFill>
                  <a:srgbClr val="000000"/>
                </a:solidFill>
                <a:cs typeface="Arial" charset="0"/>
              </a:rPr>
              <a:t>Centros de tratamiento reconocidos por el CENADIC</a:t>
            </a:r>
          </a:p>
          <a:p>
            <a:pPr marL="273050" indent="-273050" algn="just">
              <a:buFont typeface="Wingdings" charset="0"/>
              <a:buChar char="v"/>
            </a:pPr>
            <a:endParaRPr lang="es-ES" sz="2400" dirty="0">
              <a:solidFill>
                <a:srgbClr val="000000"/>
              </a:solidFill>
              <a:cs typeface="Arial" charset="0"/>
            </a:endParaRPr>
          </a:p>
          <a:p>
            <a:pPr marL="273050" indent="-273050" algn="just">
              <a:buFont typeface="Wingdings" charset="0"/>
              <a:buChar char="v"/>
            </a:pPr>
            <a:r>
              <a:rPr lang="es-ES" sz="2400" dirty="0">
                <a:solidFill>
                  <a:srgbClr val="000000"/>
                </a:solidFill>
                <a:cs typeface="Arial" charset="0"/>
              </a:rPr>
              <a:t>Directorio Nacional de establecimientos de atención a las adicciones</a:t>
            </a:r>
          </a:p>
          <a:p>
            <a:pPr marL="273050" indent="-273050" algn="just">
              <a:buFont typeface="Wingdings" charset="0"/>
              <a:buChar char="v"/>
            </a:pPr>
            <a:endParaRPr lang="es-ES" sz="2400" dirty="0">
              <a:solidFill>
                <a:srgbClr val="000000"/>
              </a:solidFill>
              <a:cs typeface="Arial" charset="0"/>
            </a:endParaRPr>
          </a:p>
          <a:p>
            <a:pPr marL="273050" indent="-273050" algn="just">
              <a:buFont typeface="Wingdings" charset="0"/>
              <a:buChar char="v"/>
            </a:pPr>
            <a:r>
              <a:rPr lang="es-ES" sz="2400" dirty="0" smtClean="0">
                <a:solidFill>
                  <a:srgbClr val="000000"/>
                </a:solidFill>
                <a:cs typeface="Arial" charset="0"/>
              </a:rPr>
              <a:t>Incremento de </a:t>
            </a:r>
            <a:r>
              <a:rPr lang="es-ES" sz="2400" dirty="0">
                <a:solidFill>
                  <a:srgbClr val="000000"/>
                </a:solidFill>
                <a:cs typeface="Arial" charset="0"/>
              </a:rPr>
              <a:t>subsidios para tratamiento</a:t>
            </a:r>
          </a:p>
          <a:p>
            <a:pPr marL="273050" indent="-273050" algn="just">
              <a:buFont typeface="Wingdings" charset="0"/>
              <a:buChar char="v"/>
            </a:pPr>
            <a:endParaRPr lang="es-ES" sz="24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117" y="1697038"/>
            <a:ext cx="1428750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5 CuadroTexto"/>
          <p:cNvSpPr txBox="1"/>
          <p:nvPr/>
        </p:nvSpPr>
        <p:spPr>
          <a:xfrm>
            <a:off x="-1620688" y="-1251520"/>
            <a:ext cx="5445913" cy="95410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CAMPAÑA DE INFORMACIÓN PARA </a:t>
            </a:r>
          </a:p>
          <a:p>
            <a:pPr algn="ctr">
              <a:defRPr/>
            </a:pPr>
            <a:r>
              <a:rPr lang="es-E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UNA NUEVA VIDA</a:t>
            </a:r>
          </a:p>
        </p:txBody>
      </p:sp>
      <p:sp>
        <p:nvSpPr>
          <p:cNvPr id="5" name="5 CuadroTexto"/>
          <p:cNvSpPr txBox="1"/>
          <p:nvPr/>
        </p:nvSpPr>
        <p:spPr>
          <a:xfrm>
            <a:off x="714540" y="492140"/>
            <a:ext cx="7633821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24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FORTALECIMIENTO DE LA RED DE TRATAMIENTO</a:t>
            </a:r>
          </a:p>
        </p:txBody>
      </p:sp>
    </p:spTree>
    <p:extLst>
      <p:ext uri="{BB962C8B-B14F-4D97-AF65-F5344CB8AC3E}">
        <p14:creationId xmlns:p14="http://schemas.microsoft.com/office/powerpoint/2010/main" val="422343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/>
          <p:cNvGrpSpPr/>
          <p:nvPr/>
        </p:nvGrpSpPr>
        <p:grpSpPr>
          <a:xfrm>
            <a:off x="452058" y="1404685"/>
            <a:ext cx="8208912" cy="4660995"/>
            <a:chOff x="496622" y="1315549"/>
            <a:chExt cx="8208912" cy="4660995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622" y="1711315"/>
              <a:ext cx="8208912" cy="4265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2450" y="1315549"/>
              <a:ext cx="2700810" cy="1512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CuadroTexto 6"/>
            <p:cNvSpPr txBox="1"/>
            <p:nvPr/>
          </p:nvSpPr>
          <p:spPr>
            <a:xfrm>
              <a:off x="5437824" y="4590571"/>
              <a:ext cx="64517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sz="1600" dirty="0" smtClean="0"/>
                <a:t>336</a:t>
              </a:r>
              <a:endParaRPr lang="es-ES" sz="1600" dirty="0"/>
            </a:p>
          </p:txBody>
        </p:sp>
      </p:grpSp>
      <p:sp>
        <p:nvSpPr>
          <p:cNvPr id="9" name="CuadroTexto 8"/>
          <p:cNvSpPr txBox="1"/>
          <p:nvPr/>
        </p:nvSpPr>
        <p:spPr>
          <a:xfrm>
            <a:off x="2139078" y="735383"/>
            <a:ext cx="4836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REDES DE  ATENCIÓN A LAS ADICCIONES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0733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3436471" y="397313"/>
            <a:ext cx="5707529" cy="8106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es-ES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543547089"/>
              </p:ext>
            </p:extLst>
          </p:nvPr>
        </p:nvGraphicFramePr>
        <p:xfrm>
          <a:off x="160581" y="1186103"/>
          <a:ext cx="8983419" cy="5620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1212410" y="1493475"/>
            <a:ext cx="179120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dirty="0" smtClean="0"/>
              <a:t>Integrar y apoyar a</a:t>
            </a:r>
          </a:p>
          <a:p>
            <a:pPr algn="ctr"/>
            <a:r>
              <a:rPr lang="es-ES" sz="1400" b="1" dirty="0" smtClean="0"/>
              <a:t> grupos de la </a:t>
            </a:r>
          </a:p>
          <a:p>
            <a:pPr algn="ctr"/>
            <a:r>
              <a:rPr lang="es-ES" sz="1400" b="1" dirty="0" smtClean="0"/>
              <a:t>sociedad</a:t>
            </a:r>
            <a:r>
              <a:rPr lang="es-ES" sz="1400" b="1" dirty="0"/>
              <a:t> </a:t>
            </a:r>
            <a:r>
              <a:rPr lang="es-ES" sz="1400" b="1" dirty="0" smtClean="0"/>
              <a:t>civil</a:t>
            </a:r>
            <a:endParaRPr lang="es-ES" sz="14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6644164" y="1300404"/>
            <a:ext cx="262305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/>
              <a:t>Prevención en ámbito escolar, deporte, líderes comunitarios, beneficiarios de programas sociales</a:t>
            </a:r>
          </a:p>
          <a:p>
            <a:pPr algn="ctr"/>
            <a:endParaRPr lang="es-ES" sz="1400" b="1" dirty="0"/>
          </a:p>
          <a:p>
            <a:pPr algn="ctr"/>
            <a:r>
              <a:rPr lang="es-ES" sz="1400" b="1" dirty="0" smtClean="0">
                <a:solidFill>
                  <a:srgbClr val="FF0000"/>
                </a:solidFill>
              </a:rPr>
              <a:t>Campaña en medios masivos</a:t>
            </a:r>
            <a:endParaRPr lang="es-ES" sz="14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167757" y="3349637"/>
            <a:ext cx="199084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/>
              <a:t>Mejorar la calidad </a:t>
            </a:r>
          </a:p>
          <a:p>
            <a:pPr algn="ctr"/>
            <a:r>
              <a:rPr lang="es-ES" sz="1400" b="1" dirty="0" smtClean="0"/>
              <a:t>y ampliar la oferta</a:t>
            </a:r>
          </a:p>
          <a:p>
            <a:pPr algn="ctr"/>
            <a:r>
              <a:rPr lang="es-ES" sz="1400" b="1" dirty="0" smtClean="0"/>
              <a:t>de centros de tratamiento para personas con adicción o víctimas de violencia</a:t>
            </a:r>
            <a:endParaRPr lang="es-ES" sz="14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6413284" y="5709196"/>
            <a:ext cx="26230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/>
              <a:t>Apoyo financiero a la investigación.  para prevenir UNA y adicciones, Fortalecer la rectoría del OMEXTAD</a:t>
            </a:r>
            <a:endParaRPr lang="es-ES" sz="14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481744" y="5793508"/>
            <a:ext cx="2577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/>
              <a:t>Fortalecer redes municipales vs adicciones y violencia familiar con legislación local</a:t>
            </a:r>
            <a:endParaRPr lang="es-ES" sz="14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67653" y="3349637"/>
            <a:ext cx="211030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/>
              <a:t>Estrategias focalizadas para indígenas, personas en situación de calle, migrantes, víctimas y personas privadas de su libertad</a:t>
            </a:r>
            <a:endParaRPr lang="es-ES" sz="1400" b="1" dirty="0"/>
          </a:p>
        </p:txBody>
      </p:sp>
      <p:sp>
        <p:nvSpPr>
          <p:cNvPr id="10" name="Rectángulo 9"/>
          <p:cNvSpPr/>
          <p:nvPr/>
        </p:nvSpPr>
        <p:spPr>
          <a:xfrm>
            <a:off x="3436471" y="406784"/>
            <a:ext cx="57075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Prevención del Uso N</a:t>
            </a: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</a:t>
            </a:r>
            <a:r>
              <a:rPr lang="es-ES_tradnl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civo</a:t>
            </a:r>
            <a:r>
              <a:rPr lang="es-ES_trad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de Alcohol  y Adicciones en la Prevención Social de la Violencia</a:t>
            </a:r>
            <a:endParaRPr lang="es-ES_tradnl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2" name="Picture 1" descr="logoSALUD_hoz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24" y="402644"/>
            <a:ext cx="2345841" cy="805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ector 8"/>
          <p:cNvSpPr/>
          <p:nvPr/>
        </p:nvSpPr>
        <p:spPr>
          <a:xfrm>
            <a:off x="3707965" y="3226434"/>
            <a:ext cx="1810186" cy="1489123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Prevención</a:t>
            </a:r>
            <a:r>
              <a:rPr lang="es-ES" dirty="0" smtClean="0"/>
              <a:t> </a:t>
            </a:r>
            <a:r>
              <a:rPr lang="es-ES" sz="1600" dirty="0" smtClean="0"/>
              <a:t>del DELITO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162881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495927692"/>
              </p:ext>
            </p:extLst>
          </p:nvPr>
        </p:nvGraphicFramePr>
        <p:xfrm>
          <a:off x="1524000" y="198192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1026101" y="522625"/>
            <a:ext cx="721537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Arial Rounded MT Bold"/>
                <a:cs typeface="Arial Rounded MT Bold"/>
              </a:rPr>
              <a:t>PROGRAMA NACIONAL PARA LA PREVENCIÓN SOCIAL DE LA VIOLENCIA Y LA DELINCUENCIA</a:t>
            </a:r>
            <a:endParaRPr lang="es-ES" sz="2400" b="1" dirty="0">
              <a:latin typeface="Arial Rounded MT Bold"/>
              <a:cs typeface="Arial Rounded MT Bold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074727" y="1595907"/>
            <a:ext cx="1638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/>
              <a:t>Escuela segura</a:t>
            </a:r>
          </a:p>
          <a:p>
            <a:r>
              <a:rPr lang="es-ES" sz="1200" b="1" dirty="0" smtClean="0"/>
              <a:t>Educación indígena</a:t>
            </a:r>
          </a:p>
          <a:p>
            <a:r>
              <a:rPr lang="es-ES" sz="1200" b="1" dirty="0" smtClean="0"/>
              <a:t>Escuela y Salud</a:t>
            </a:r>
            <a:endParaRPr lang="es-ES" sz="12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6240671" y="5268428"/>
            <a:ext cx="2374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/>
              <a:t>Joven emprendedor</a:t>
            </a:r>
          </a:p>
          <a:p>
            <a:r>
              <a:rPr lang="es-ES" sz="1200" b="1" dirty="0" smtClean="0"/>
              <a:t>Programa HABITAT</a:t>
            </a:r>
          </a:p>
          <a:p>
            <a:r>
              <a:rPr lang="es-ES" sz="1200" b="1" dirty="0" smtClean="0"/>
              <a:t>Rescate de espacios públicos</a:t>
            </a:r>
            <a:endParaRPr lang="es-ES" sz="12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6734978" y="2905177"/>
            <a:ext cx="21871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/>
              <a:t>Empleos en zonas marginadas</a:t>
            </a:r>
          </a:p>
          <a:p>
            <a:r>
              <a:rPr lang="es-ES" sz="1200" b="1" dirty="0" err="1" smtClean="0"/>
              <a:t>Microfinanciamiento</a:t>
            </a:r>
            <a:r>
              <a:rPr lang="es-ES" sz="1200" b="1" dirty="0" smtClean="0"/>
              <a:t> a mujeres rurales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026100" y="3200823"/>
            <a:ext cx="21871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/>
              <a:t>Oportunidades</a:t>
            </a:r>
          </a:p>
          <a:p>
            <a:r>
              <a:rPr lang="es-ES" sz="1200" b="1" dirty="0" smtClean="0"/>
              <a:t>IMJUVE</a:t>
            </a:r>
          </a:p>
          <a:p>
            <a:r>
              <a:rPr lang="es-ES" sz="1200" b="1" dirty="0" smtClean="0"/>
              <a:t>Migrantes</a:t>
            </a:r>
          </a:p>
          <a:p>
            <a:r>
              <a:rPr lang="es-ES" sz="1200" b="1" dirty="0" smtClean="0"/>
              <a:t>Desarrollo de Zonas Prioritarias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814443" y="5630421"/>
            <a:ext cx="2187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/>
              <a:t>Apoyo al empleo</a:t>
            </a:r>
          </a:p>
          <a:p>
            <a:r>
              <a:rPr lang="es-ES" sz="1200" b="1" dirty="0" smtClean="0"/>
              <a:t>Vinculación laboral</a:t>
            </a:r>
          </a:p>
          <a:p>
            <a:r>
              <a:rPr lang="es-ES" sz="1200" b="1" dirty="0" smtClean="0"/>
              <a:t>Capacitación a distancia</a:t>
            </a:r>
          </a:p>
        </p:txBody>
      </p:sp>
    </p:spTree>
    <p:extLst>
      <p:ext uri="{BB962C8B-B14F-4D97-AF65-F5344CB8AC3E}">
        <p14:creationId xmlns:p14="http://schemas.microsoft.com/office/powerpoint/2010/main" val="300659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102767690"/>
              </p:ext>
            </p:extLst>
          </p:nvPr>
        </p:nvGraphicFramePr>
        <p:xfrm>
          <a:off x="971600" y="1340768"/>
          <a:ext cx="748883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1"/>
          <p:cNvSpPr txBox="1">
            <a:spLocks/>
          </p:cNvSpPr>
          <p:nvPr/>
        </p:nvSpPr>
        <p:spPr>
          <a:xfrm>
            <a:off x="0" y="752028"/>
            <a:ext cx="8973947" cy="705321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5F5F5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F5F5F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F5F5F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F5F5F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F5F5F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ES" sz="2500" dirty="0" smtClean="0">
                <a:solidFill>
                  <a:schemeClr val="tx1"/>
                </a:solidFill>
              </a:rPr>
              <a:t>Programa Nacional de Prevención de Adicciones</a:t>
            </a:r>
          </a:p>
        </p:txBody>
      </p:sp>
    </p:spTree>
    <p:extLst>
      <p:ext uri="{BB962C8B-B14F-4D97-AF65-F5344CB8AC3E}">
        <p14:creationId xmlns:p14="http://schemas.microsoft.com/office/powerpoint/2010/main" val="286522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528285" y="2636913"/>
            <a:ext cx="1451427" cy="1080119"/>
            <a:chOff x="2871893" y="222095"/>
            <a:chExt cx="1745045" cy="1464675"/>
          </a:xfrm>
          <a:solidFill>
            <a:srgbClr val="839AC7"/>
          </a:solidFill>
        </p:grpSpPr>
        <p:sp>
          <p:nvSpPr>
            <p:cNvPr id="3" name="2 Rectángulo redondeado"/>
            <p:cNvSpPr/>
            <p:nvPr/>
          </p:nvSpPr>
          <p:spPr>
            <a:xfrm>
              <a:off x="2930705" y="222095"/>
              <a:ext cx="1627418" cy="1464675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3 Rectángulo"/>
            <p:cNvSpPr/>
            <p:nvPr/>
          </p:nvSpPr>
          <p:spPr>
            <a:xfrm>
              <a:off x="2871893" y="264994"/>
              <a:ext cx="1745045" cy="137887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Salud</a:t>
              </a:r>
              <a:endParaRPr lang="es-ES" sz="28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" name="4 Rectángulo"/>
          <p:cNvSpPr/>
          <p:nvPr/>
        </p:nvSpPr>
        <p:spPr>
          <a:xfrm>
            <a:off x="1907704" y="660582"/>
            <a:ext cx="3888432" cy="6047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lvl="1" indent="-184150" algn="just">
              <a:buFont typeface="Arial" pitchFamily="34" charset="0"/>
              <a:buChar char="•"/>
              <a:defRPr/>
            </a:pPr>
            <a:r>
              <a:rPr lang="es-MX" sz="1600" dirty="0"/>
              <a:t>Propiciar la formulación de planes de reducción del uso nocivo del alcohol en </a:t>
            </a:r>
            <a:r>
              <a:rPr lang="es-MX" sz="1600" dirty="0" smtClean="0"/>
              <a:t>los 57  </a:t>
            </a:r>
            <a:r>
              <a:rPr lang="es-MX" sz="1600" dirty="0"/>
              <a:t>Municipios Prioritarios, en coordinación con Promoción de la Salud. Mayor supervisión y regulación por municipios para:</a:t>
            </a:r>
          </a:p>
          <a:p>
            <a:pPr marL="0" lvl="1" algn="just">
              <a:defRPr/>
            </a:pPr>
            <a:endParaRPr lang="es-MX" sz="1700" dirty="0"/>
          </a:p>
          <a:p>
            <a:pPr marL="184150" lvl="1" indent="-184150" algn="just">
              <a:buFont typeface="Arial" pitchFamily="34" charset="0"/>
              <a:buChar char="•"/>
              <a:defRPr/>
            </a:pPr>
            <a:r>
              <a:rPr lang="es-MX" sz="1700" dirty="0" smtClean="0"/>
              <a:t>Detección oportuna e intervenciones y tratamiento breve</a:t>
            </a:r>
          </a:p>
          <a:p>
            <a:pPr marL="184150" lvl="1" indent="-184150" algn="just">
              <a:buFont typeface="Arial" pitchFamily="34" charset="0"/>
              <a:buChar char="•"/>
              <a:defRPr/>
            </a:pPr>
            <a:endParaRPr lang="es-MX" sz="1000" dirty="0" smtClean="0"/>
          </a:p>
          <a:p>
            <a:pPr marL="0" lvl="1" algn="just">
              <a:defRPr/>
            </a:pPr>
            <a:endParaRPr lang="es-MX" sz="1000" dirty="0" smtClean="0">
              <a:cs typeface="Arial Narrow"/>
            </a:endParaRPr>
          </a:p>
          <a:p>
            <a:pPr marL="184150" lvl="1" indent="-184150" algn="just">
              <a:buFont typeface="Arial" pitchFamily="34" charset="0"/>
              <a:buChar char="•"/>
              <a:defRPr/>
            </a:pPr>
            <a:r>
              <a:rPr lang="es-MX" sz="1700" dirty="0" smtClean="0"/>
              <a:t>Ampliar la cobertura de servicio para la atención y derivación oportuna de personas en riesgo de consumo</a:t>
            </a:r>
          </a:p>
          <a:p>
            <a:pPr marL="184150" lvl="1" indent="-184150" algn="just">
              <a:buFont typeface="Arial" pitchFamily="34" charset="0"/>
              <a:buChar char="•"/>
              <a:defRPr/>
            </a:pPr>
            <a:endParaRPr lang="es-MX" sz="1000" dirty="0" smtClean="0"/>
          </a:p>
          <a:p>
            <a:pPr marL="184150" lvl="1" indent="-184150" algn="just">
              <a:buFont typeface="Arial" pitchFamily="34" charset="0"/>
              <a:buChar char="•"/>
              <a:defRPr/>
            </a:pPr>
            <a:r>
              <a:rPr lang="es-MX" sz="1700" dirty="0" smtClean="0"/>
              <a:t>Programas de Crianza Positiva</a:t>
            </a:r>
          </a:p>
          <a:p>
            <a:pPr marL="184150" lvl="1" indent="-184150" algn="just">
              <a:buFont typeface="Arial" pitchFamily="34" charset="0"/>
              <a:buChar char="•"/>
              <a:defRPr/>
            </a:pPr>
            <a:endParaRPr lang="es-MX" sz="1700" dirty="0"/>
          </a:p>
          <a:p>
            <a:pPr marL="184150" lvl="1" indent="-184150" algn="just">
              <a:buFont typeface="Arial" pitchFamily="34" charset="0"/>
              <a:buChar char="•"/>
              <a:defRPr/>
            </a:pPr>
            <a:endParaRPr lang="es-MX" sz="1000" dirty="0" smtClean="0"/>
          </a:p>
          <a:p>
            <a:pPr marL="184150" lvl="1" indent="-184150" algn="just">
              <a:buFont typeface="Arial" pitchFamily="34" charset="0"/>
              <a:buChar char="•"/>
              <a:defRPr/>
            </a:pPr>
            <a:r>
              <a:rPr lang="es-MX" sz="1700" dirty="0" smtClean="0"/>
              <a:t>Programas de desarrollo de habilidades para la vida de niñas, niños y adolescentes</a:t>
            </a:r>
            <a:endParaRPr lang="es-MX" sz="1000" dirty="0" smtClean="0"/>
          </a:p>
          <a:p>
            <a:pPr marL="184150" lvl="1" indent="-184150" algn="just">
              <a:buFont typeface="Arial" pitchFamily="34" charset="0"/>
              <a:buChar char="•"/>
              <a:defRPr/>
            </a:pPr>
            <a:endParaRPr lang="es-MX" sz="1000" dirty="0"/>
          </a:p>
          <a:p>
            <a:pPr marL="184150" lvl="1" indent="-184150" algn="just">
              <a:buFont typeface="Arial" pitchFamily="34" charset="0"/>
              <a:buChar char="•"/>
              <a:defRPr/>
            </a:pPr>
            <a:endParaRPr lang="es-MX" sz="1000" dirty="0" smtClean="0"/>
          </a:p>
          <a:p>
            <a:pPr marL="184150" lvl="1" indent="-184150" algn="just">
              <a:buFont typeface="Arial" pitchFamily="34" charset="0"/>
              <a:buChar char="•"/>
              <a:defRPr/>
            </a:pPr>
            <a:endParaRPr lang="es-MX" sz="1000" dirty="0" smtClean="0"/>
          </a:p>
          <a:p>
            <a:pPr marL="184150" lvl="1" indent="-184150" algn="just">
              <a:buFont typeface="Arial" pitchFamily="34" charset="0"/>
              <a:buChar char="•"/>
              <a:defRPr/>
            </a:pPr>
            <a:r>
              <a:rPr lang="es-MX" sz="1700" dirty="0" smtClean="0"/>
              <a:t>Fortalecimiento de la Red Nacional de Atención a las Adicciones</a:t>
            </a: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-186760" y="-35448"/>
            <a:ext cx="6188224" cy="504056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5F5F5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F5F5F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F5F5F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F5F5F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F5F5F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ES" sz="2500" dirty="0" smtClean="0">
                <a:solidFill>
                  <a:srgbClr val="000000"/>
                </a:solidFill>
              </a:rPr>
              <a:t>Prevención de Adicciones</a:t>
            </a:r>
          </a:p>
        </p:txBody>
      </p:sp>
      <p:sp>
        <p:nvSpPr>
          <p:cNvPr id="14" name="13 Rectángulo"/>
          <p:cNvSpPr/>
          <p:nvPr/>
        </p:nvSpPr>
        <p:spPr>
          <a:xfrm rot="16200000">
            <a:off x="-2403184" y="3491416"/>
            <a:ext cx="533902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Á m b i t o s    d e    A c </a:t>
            </a:r>
            <a:r>
              <a:rPr lang="es-E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s-E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i ó n</a:t>
            </a:r>
            <a:endParaRPr lang="es-E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868144" y="2375303"/>
            <a:ext cx="277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 smtClean="0">
                <a:solidFill>
                  <a:srgbClr val="4F4F4F"/>
                </a:solidFill>
                <a:latin typeface="+mj-lt"/>
              </a:rPr>
              <a:t>1, 000,000 de tamizajes</a:t>
            </a:r>
          </a:p>
          <a:p>
            <a:r>
              <a:rPr lang="es-ES" sz="1400" b="1" dirty="0" smtClean="0">
                <a:solidFill>
                  <a:srgbClr val="4F4F4F"/>
                </a:solidFill>
                <a:latin typeface="+mj-lt"/>
              </a:rPr>
              <a:t>130,000 consultas de 1era vez</a:t>
            </a:r>
            <a:endParaRPr lang="es-ES" sz="1400" b="1" dirty="0">
              <a:solidFill>
                <a:srgbClr val="4F4F4F"/>
              </a:solidFill>
              <a:latin typeface="+mj-lt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5868144" y="4649200"/>
            <a:ext cx="2771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 smtClean="0">
                <a:solidFill>
                  <a:srgbClr val="4F4F4F"/>
                </a:solidFill>
                <a:latin typeface="+mj-lt"/>
              </a:rPr>
              <a:t>335 CNV capacitados</a:t>
            </a:r>
            <a:endParaRPr lang="es-ES" sz="1400" b="1" dirty="0">
              <a:solidFill>
                <a:srgbClr val="4F4F4F"/>
              </a:solidFill>
              <a:latin typeface="+mj-lt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5868144" y="3312459"/>
            <a:ext cx="2771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 smtClean="0">
                <a:solidFill>
                  <a:srgbClr val="4F4F4F"/>
                </a:solidFill>
                <a:latin typeface="+mj-lt"/>
              </a:rPr>
              <a:t>930  unidades de 1er nivel</a:t>
            </a:r>
            <a:endParaRPr lang="es-ES" sz="1400" b="1" dirty="0">
              <a:solidFill>
                <a:srgbClr val="4F4F4F"/>
              </a:solidFill>
              <a:latin typeface="+mj-lt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5868144" y="6114191"/>
            <a:ext cx="2771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 smtClean="0">
                <a:solidFill>
                  <a:srgbClr val="4F4F4F"/>
                </a:solidFill>
                <a:latin typeface="+mj-lt"/>
              </a:rPr>
              <a:t>10 Redes Estatales más</a:t>
            </a:r>
            <a:endParaRPr lang="es-ES" sz="1400" b="1" dirty="0">
              <a:solidFill>
                <a:srgbClr val="4F4F4F"/>
              </a:solidFill>
              <a:latin typeface="+mj-lt"/>
            </a:endParaRPr>
          </a:p>
        </p:txBody>
      </p:sp>
      <p:sp>
        <p:nvSpPr>
          <p:cNvPr id="21" name="16 Rectángulo"/>
          <p:cNvSpPr/>
          <p:nvPr/>
        </p:nvSpPr>
        <p:spPr>
          <a:xfrm>
            <a:off x="5868144" y="791125"/>
            <a:ext cx="277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 smtClean="0">
                <a:solidFill>
                  <a:srgbClr val="4F4F4F"/>
                </a:solidFill>
                <a:latin typeface="+mj-lt"/>
              </a:rPr>
              <a:t>En los 57 municipios prioritarios</a:t>
            </a:r>
          </a:p>
        </p:txBody>
      </p:sp>
    </p:spTree>
    <p:extLst>
      <p:ext uri="{BB962C8B-B14F-4D97-AF65-F5344CB8AC3E}">
        <p14:creationId xmlns:p14="http://schemas.microsoft.com/office/powerpoint/2010/main" val="304975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755576" y="1124744"/>
            <a:ext cx="1674186" cy="858111"/>
            <a:chOff x="2828994" y="222095"/>
            <a:chExt cx="1830843" cy="1464675"/>
          </a:xfrm>
        </p:grpSpPr>
        <p:sp>
          <p:nvSpPr>
            <p:cNvPr id="3" name="2 Rectángulo redondeado"/>
            <p:cNvSpPr/>
            <p:nvPr/>
          </p:nvSpPr>
          <p:spPr>
            <a:xfrm>
              <a:off x="2828994" y="222095"/>
              <a:ext cx="1830843" cy="1464675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3 Rectángulo"/>
            <p:cNvSpPr/>
            <p:nvPr/>
          </p:nvSpPr>
          <p:spPr>
            <a:xfrm>
              <a:off x="2871893" y="264994"/>
              <a:ext cx="1745045" cy="1378877"/>
            </a:xfrm>
            <a:prstGeom prst="rect">
              <a:avLst/>
            </a:prstGeom>
            <a:solidFill>
              <a:srgbClr val="5659B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Educativo</a:t>
              </a:r>
              <a:endParaRPr lang="es-ES" sz="22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" name="4 Rectángulo"/>
          <p:cNvSpPr/>
          <p:nvPr/>
        </p:nvSpPr>
        <p:spPr>
          <a:xfrm>
            <a:off x="2627784" y="980728"/>
            <a:ext cx="460851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lvl="1" indent="-184150" algn="just">
              <a:buFont typeface="Arial" pitchFamily="34" charset="0"/>
              <a:buChar char="•"/>
              <a:defRPr/>
            </a:pPr>
            <a:r>
              <a:rPr lang="es-MX" sz="1600" dirty="0" smtClean="0"/>
              <a:t>Actualización de contenidos Preventivos y de Habilidades para la vida en Educación Básica</a:t>
            </a:r>
          </a:p>
          <a:p>
            <a:pPr marL="184150" lvl="1" indent="-184150" algn="just">
              <a:defRPr/>
            </a:pPr>
            <a:endParaRPr lang="es-MX" sz="500" dirty="0" smtClean="0"/>
          </a:p>
          <a:p>
            <a:pPr marL="184150" lvl="1" indent="-184150" algn="just">
              <a:buFont typeface="Arial" pitchFamily="34" charset="0"/>
              <a:buChar char="•"/>
              <a:defRPr/>
            </a:pPr>
            <a:r>
              <a:rPr lang="es-MX" sz="1600" dirty="0" smtClean="0">
                <a:cs typeface="Arial Narrow"/>
              </a:rPr>
              <a:t>Introducción de contenidos preventivos en nivel Preparatoria y Universidades</a:t>
            </a: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39960" y="-54121"/>
            <a:ext cx="6188224" cy="504056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5F5F5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F5F5F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F5F5F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F5F5F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F5F5F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ES" sz="2500" dirty="0" smtClean="0">
                <a:solidFill>
                  <a:srgbClr val="000000"/>
                </a:solidFill>
              </a:rPr>
              <a:t>Prevención de Adicciones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7524328" y="980728"/>
            <a:ext cx="1835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smtClean="0">
                <a:solidFill>
                  <a:srgbClr val="4F4F4F"/>
                </a:solidFill>
                <a:latin typeface="+mj-lt"/>
              </a:rPr>
              <a:t>117,000 maestros capacitados</a:t>
            </a:r>
            <a:endParaRPr lang="es-ES" sz="1400" dirty="0">
              <a:solidFill>
                <a:srgbClr val="4F4F4F"/>
              </a:solidFill>
              <a:latin typeface="+mj-lt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7452320" y="2474893"/>
            <a:ext cx="13998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smtClean="0">
                <a:solidFill>
                  <a:srgbClr val="4F4F4F"/>
                </a:solidFill>
                <a:latin typeface="+mj-lt"/>
              </a:rPr>
              <a:t>3 millones de personas impactadas </a:t>
            </a:r>
            <a:endParaRPr lang="es-ES" sz="1400" dirty="0">
              <a:solidFill>
                <a:srgbClr val="4F4F4F"/>
              </a:solidFill>
              <a:latin typeface="+mj-lt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7452320" y="3429000"/>
            <a:ext cx="22322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smtClean="0">
                <a:solidFill>
                  <a:srgbClr val="4F4F4F"/>
                </a:solidFill>
                <a:latin typeface="+mj-lt"/>
              </a:rPr>
              <a:t>57 Grupos de acción</a:t>
            </a:r>
          </a:p>
          <a:p>
            <a:r>
              <a:rPr lang="es-ES" sz="1400" dirty="0" smtClean="0">
                <a:solidFill>
                  <a:srgbClr val="4F4F4F"/>
                </a:solidFill>
                <a:latin typeface="+mj-lt"/>
              </a:rPr>
              <a:t>comunitaria</a:t>
            </a:r>
            <a:endParaRPr lang="es-ES" sz="1400" dirty="0">
              <a:solidFill>
                <a:srgbClr val="4F4F4F"/>
              </a:solidFill>
              <a:latin typeface="+mj-lt"/>
            </a:endParaRPr>
          </a:p>
        </p:txBody>
      </p:sp>
      <p:grpSp>
        <p:nvGrpSpPr>
          <p:cNvPr id="21" name="20 Grupo"/>
          <p:cNvGrpSpPr/>
          <p:nvPr/>
        </p:nvGrpSpPr>
        <p:grpSpPr>
          <a:xfrm>
            <a:off x="809582" y="2420888"/>
            <a:ext cx="1674186" cy="858111"/>
            <a:chOff x="2828994" y="222095"/>
            <a:chExt cx="1830843" cy="1464675"/>
          </a:xfrm>
          <a:solidFill>
            <a:srgbClr val="40B07E"/>
          </a:solidFill>
        </p:grpSpPr>
        <p:sp>
          <p:nvSpPr>
            <p:cNvPr id="27" name="26 Rectángulo redondeado"/>
            <p:cNvSpPr/>
            <p:nvPr/>
          </p:nvSpPr>
          <p:spPr>
            <a:xfrm>
              <a:off x="2828994" y="222095"/>
              <a:ext cx="1830843" cy="1464675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27 Rectángulo"/>
            <p:cNvSpPr/>
            <p:nvPr/>
          </p:nvSpPr>
          <p:spPr>
            <a:xfrm>
              <a:off x="2871893" y="264994"/>
              <a:ext cx="1745045" cy="137887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Social</a:t>
              </a:r>
              <a:endParaRPr lang="es-ES" sz="22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9" name="28 Rectángulo"/>
          <p:cNvSpPr/>
          <p:nvPr/>
        </p:nvSpPr>
        <p:spPr>
          <a:xfrm>
            <a:off x="2627784" y="2492896"/>
            <a:ext cx="4680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lvl="1" indent="-184150" algn="just">
              <a:buFont typeface="Arial" pitchFamily="34" charset="0"/>
              <a:buChar char="•"/>
              <a:defRPr/>
            </a:pPr>
            <a:r>
              <a:rPr lang="es-MX" sz="1600" dirty="0" smtClean="0"/>
              <a:t>Formación de Promotores para la Prevención de Adicciones</a:t>
            </a:r>
            <a:endParaRPr lang="es-MX" sz="1600" dirty="0" smtClean="0">
              <a:cs typeface="Arial Narrow"/>
            </a:endParaRPr>
          </a:p>
        </p:txBody>
      </p:sp>
      <p:grpSp>
        <p:nvGrpSpPr>
          <p:cNvPr id="30" name="29 Grupo"/>
          <p:cNvGrpSpPr/>
          <p:nvPr/>
        </p:nvGrpSpPr>
        <p:grpSpPr>
          <a:xfrm>
            <a:off x="683569" y="3573016"/>
            <a:ext cx="1872208" cy="858111"/>
            <a:chOff x="2828994" y="222095"/>
            <a:chExt cx="1830843" cy="1464675"/>
          </a:xfrm>
          <a:solidFill>
            <a:srgbClr val="A5251F"/>
          </a:solidFill>
        </p:grpSpPr>
        <p:sp>
          <p:nvSpPr>
            <p:cNvPr id="31" name="30 Rectángulo redondeado"/>
            <p:cNvSpPr/>
            <p:nvPr/>
          </p:nvSpPr>
          <p:spPr>
            <a:xfrm>
              <a:off x="2828994" y="222095"/>
              <a:ext cx="1830843" cy="1464675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31 Rectángulo"/>
            <p:cNvSpPr/>
            <p:nvPr/>
          </p:nvSpPr>
          <p:spPr>
            <a:xfrm>
              <a:off x="2871893" y="264994"/>
              <a:ext cx="1745045" cy="137887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Comunitario</a:t>
              </a:r>
              <a:endParaRPr lang="es-ES" sz="22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3" name="32 Rectángulo"/>
          <p:cNvSpPr/>
          <p:nvPr/>
        </p:nvSpPr>
        <p:spPr>
          <a:xfrm>
            <a:off x="2627784" y="3426966"/>
            <a:ext cx="468052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lvl="1" indent="-184150" algn="just">
              <a:buFont typeface="Arial" pitchFamily="34" charset="0"/>
              <a:buChar char="•"/>
              <a:defRPr/>
            </a:pPr>
            <a:r>
              <a:rPr lang="es-MX" sz="1600" dirty="0" smtClean="0"/>
              <a:t>Coaliciones comunitarias a través de la participación de la Red de Municipios Saludables</a:t>
            </a:r>
          </a:p>
          <a:p>
            <a:pPr marL="184150" lvl="1" indent="-184150" algn="just">
              <a:defRPr/>
            </a:pPr>
            <a:endParaRPr lang="es-MX" sz="500" dirty="0" smtClean="0"/>
          </a:p>
          <a:p>
            <a:pPr marL="184150" lvl="1" indent="-184150" algn="just">
              <a:buFont typeface="Arial" pitchFamily="34" charset="0"/>
              <a:buChar char="•"/>
              <a:defRPr/>
            </a:pPr>
            <a:r>
              <a:rPr lang="es-MX" sz="1600" dirty="0" smtClean="0">
                <a:cs typeface="Arial Narrow"/>
              </a:rPr>
              <a:t>IPromoción de Redes Juveniles que promuevan actividades alternativas al consumo</a:t>
            </a:r>
          </a:p>
        </p:txBody>
      </p:sp>
      <p:grpSp>
        <p:nvGrpSpPr>
          <p:cNvPr id="34" name="33 Grupo"/>
          <p:cNvGrpSpPr/>
          <p:nvPr/>
        </p:nvGrpSpPr>
        <p:grpSpPr>
          <a:xfrm>
            <a:off x="572154" y="5229200"/>
            <a:ext cx="2055630" cy="1224135"/>
            <a:chOff x="2565973" y="222096"/>
            <a:chExt cx="1745046" cy="1421775"/>
          </a:xfrm>
          <a:solidFill>
            <a:srgbClr val="DFCD4C"/>
          </a:solidFill>
        </p:grpSpPr>
        <p:sp>
          <p:nvSpPr>
            <p:cNvPr id="35" name="34 Rectángulo redondeado"/>
            <p:cNvSpPr/>
            <p:nvPr/>
          </p:nvSpPr>
          <p:spPr>
            <a:xfrm>
              <a:off x="2598293" y="222096"/>
              <a:ext cx="1710726" cy="1326273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35 Rectángulo"/>
            <p:cNvSpPr/>
            <p:nvPr/>
          </p:nvSpPr>
          <p:spPr>
            <a:xfrm>
              <a:off x="2565973" y="264994"/>
              <a:ext cx="1745046" cy="137887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Procuración e Impartición de Justicia</a:t>
              </a:r>
              <a:endParaRPr lang="es-ES" sz="22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7" name="36 Rectángulo"/>
          <p:cNvSpPr/>
          <p:nvPr/>
        </p:nvSpPr>
        <p:spPr>
          <a:xfrm>
            <a:off x="2627784" y="4869160"/>
            <a:ext cx="468052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lvl="1" indent="-184150" algn="just">
              <a:buFont typeface="Arial" pitchFamily="34" charset="0"/>
              <a:buChar char="•"/>
              <a:defRPr/>
            </a:pPr>
            <a:r>
              <a:rPr lang="es-MX" sz="1600" dirty="0" smtClean="0"/>
              <a:t>Módulos de Consejería en Ministerios Públicos (CECAS)</a:t>
            </a:r>
          </a:p>
          <a:p>
            <a:pPr marL="184150" lvl="1" indent="-184150" algn="just">
              <a:defRPr/>
            </a:pPr>
            <a:endParaRPr lang="es-MX" sz="500" dirty="0" smtClean="0"/>
          </a:p>
          <a:p>
            <a:pPr marL="184150" lvl="1" indent="-184150" algn="just">
              <a:buFont typeface="Arial" pitchFamily="34" charset="0"/>
              <a:buChar char="•"/>
              <a:defRPr/>
            </a:pPr>
            <a:r>
              <a:rPr lang="es-MX" sz="1600" dirty="0" smtClean="0">
                <a:cs typeface="Arial Narrow"/>
              </a:rPr>
              <a:t>Modelo de Comunidad Terapéutica en CERESOS (Programa Piloto), Grupos de Ayuda Mutua y Programa de Atención a Familiares</a:t>
            </a:r>
          </a:p>
          <a:p>
            <a:pPr marL="184150" lvl="1" indent="-184150" algn="just">
              <a:defRPr/>
            </a:pPr>
            <a:endParaRPr lang="es-MX" sz="500" dirty="0" smtClean="0">
              <a:cs typeface="Arial Narrow"/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7524328" y="5445224"/>
            <a:ext cx="2771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smtClean="0">
                <a:solidFill>
                  <a:srgbClr val="4F4F4F"/>
                </a:solidFill>
                <a:latin typeface="+mj-lt"/>
              </a:rPr>
              <a:t>6 Estados</a:t>
            </a:r>
            <a:endParaRPr lang="es-ES" sz="1400" dirty="0">
              <a:solidFill>
                <a:srgbClr val="4F4F4F"/>
              </a:solidFill>
              <a:latin typeface="+mj-lt"/>
            </a:endParaRPr>
          </a:p>
        </p:txBody>
      </p:sp>
      <p:sp>
        <p:nvSpPr>
          <p:cNvPr id="39" name="38 Rectángulo"/>
          <p:cNvSpPr/>
          <p:nvPr/>
        </p:nvSpPr>
        <p:spPr>
          <a:xfrm rot="16200000">
            <a:off x="-2403184" y="3491416"/>
            <a:ext cx="533902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Á m b i t o s    d e    A c </a:t>
            </a:r>
            <a:r>
              <a:rPr lang="es-E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s-E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i ó n</a:t>
            </a:r>
            <a:endParaRPr lang="es-E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15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624117" y="2996952"/>
            <a:ext cx="4051009" cy="31700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+mn-cs"/>
              </a:rPr>
              <a:t>GRACIAS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s-MX" sz="2000" b="1" dirty="0">
                <a:solidFill>
                  <a:srgbClr val="898989"/>
                </a:solidFill>
              </a:rPr>
              <a:t>Mtra. Celina Alvear Sevilla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s-MX" sz="1600" dirty="0">
                <a:solidFill>
                  <a:srgbClr val="898989"/>
                </a:solidFill>
              </a:rPr>
              <a:t>Directora General del Centro Nacional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s-MX" sz="1600" dirty="0">
                <a:solidFill>
                  <a:srgbClr val="898989"/>
                </a:solidFill>
              </a:rPr>
              <a:t> para la Prevención y Control de las Adicciones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s-MX" sz="2400" dirty="0">
                <a:solidFill>
                  <a:srgbClr val="898989"/>
                </a:solidFill>
              </a:rPr>
              <a:t>celina.alvear@salud.gob.mx</a:t>
            </a:r>
            <a:r>
              <a:rPr lang="es-MX" sz="1600" dirty="0">
                <a:solidFill>
                  <a:srgbClr val="898989"/>
                </a:solidFill>
              </a:rPr>
              <a:t> </a:t>
            </a:r>
          </a:p>
          <a:p>
            <a:pPr algn="ctr">
              <a:defRPr/>
            </a:pPr>
            <a:endParaRPr lang="es-ES" sz="1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ea typeface="ＭＳ Ｐゴシック" pitchFamily="34" charset="-128"/>
              <a:cs typeface="+mn-cs"/>
            </a:endParaRPr>
          </a:p>
          <a:p>
            <a:pPr algn="ctr">
              <a:defRPr/>
            </a:pP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276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>
          <a:xfrm>
            <a:off x="1851198" y="1377156"/>
            <a:ext cx="2232025" cy="7921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" sz="24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VISIÓN  </a:t>
            </a:r>
          </a:p>
        </p:txBody>
      </p:sp>
      <p:sp>
        <p:nvSpPr>
          <p:cNvPr id="30722" name="Rectangle 3"/>
          <p:cNvSpPr>
            <a:spLocks noGrp="1"/>
          </p:cNvSpPr>
          <p:nvPr>
            <p:ph idx="1"/>
          </p:nvPr>
        </p:nvSpPr>
        <p:spPr bwMode="auto">
          <a:xfrm>
            <a:off x="395288" y="1628775"/>
            <a:ext cx="4515851" cy="4681538"/>
          </a:xfrm>
          <a:solidFill>
            <a:schemeClr val="bg1">
              <a:alpha val="50195"/>
            </a:schemeClr>
          </a:solid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ts val="2400"/>
              </a:lnSpc>
              <a:buClrTx/>
              <a:buNone/>
            </a:pPr>
            <a:endParaRPr lang="es-ES" dirty="0">
              <a:latin typeface="Calibri" charset="0"/>
            </a:endParaRPr>
          </a:p>
          <a:p>
            <a:pPr marL="450850" indent="-450850" algn="just">
              <a:lnSpc>
                <a:spcPts val="2400"/>
              </a:lnSpc>
              <a:buClrTx/>
              <a:buFont typeface="Wingdings" charset="2"/>
              <a:buChar char="q"/>
            </a:pPr>
            <a:r>
              <a:rPr lang="es-ES" dirty="0" smtClean="0">
                <a:latin typeface="Calibri" charset="0"/>
              </a:rPr>
              <a:t>Sociedad informada</a:t>
            </a:r>
            <a:endParaRPr lang="es-ES" dirty="0">
              <a:latin typeface="Calibri" charset="0"/>
            </a:endParaRPr>
          </a:p>
          <a:p>
            <a:pPr marL="450850" indent="-450850" algn="just">
              <a:lnSpc>
                <a:spcPts val="2400"/>
              </a:lnSpc>
              <a:buClrTx/>
              <a:buFont typeface="Wingdings" charset="2"/>
              <a:buChar char="q"/>
            </a:pPr>
            <a:r>
              <a:rPr lang="es-ES" dirty="0" smtClean="0">
                <a:latin typeface="Calibri" charset="0"/>
              </a:rPr>
              <a:t>Que sabe como actuar para prevenir o para abordar un problema</a:t>
            </a:r>
          </a:p>
          <a:p>
            <a:pPr marL="450850" indent="-450850" algn="just">
              <a:lnSpc>
                <a:spcPts val="2400"/>
              </a:lnSpc>
              <a:buClrTx/>
              <a:buFont typeface="Wingdings" charset="2"/>
              <a:buChar char="q"/>
            </a:pPr>
            <a:r>
              <a:rPr lang="es-ES" dirty="0" smtClean="0">
                <a:latin typeface="Calibri" charset="0"/>
              </a:rPr>
              <a:t>Sistema </a:t>
            </a:r>
            <a:r>
              <a:rPr lang="es-ES" dirty="0">
                <a:latin typeface="Calibri" charset="0"/>
              </a:rPr>
              <a:t>efectivo para la atención integral de las adicciones</a:t>
            </a:r>
            <a:r>
              <a:rPr lang="es-ES" dirty="0" smtClean="0">
                <a:latin typeface="Calibri" charset="0"/>
              </a:rPr>
              <a:t>.</a:t>
            </a:r>
            <a:endParaRPr lang="es-ES" dirty="0">
              <a:latin typeface="Calibri" charset="0"/>
            </a:endParaRPr>
          </a:p>
          <a:p>
            <a:pPr marL="450850" indent="-450850" algn="just">
              <a:lnSpc>
                <a:spcPts val="2400"/>
              </a:lnSpc>
              <a:buClrTx/>
              <a:buFont typeface="Wingdings" charset="2"/>
              <a:buChar char="q"/>
            </a:pPr>
            <a:r>
              <a:rPr lang="es-ES_tradnl" dirty="0">
                <a:latin typeface="Calibri" charset="0"/>
              </a:rPr>
              <a:t>Redes locales de atención.   </a:t>
            </a:r>
            <a:endParaRPr lang="es-ES" dirty="0">
              <a:latin typeface="Calibri" charset="0"/>
            </a:endParaRPr>
          </a:p>
          <a:p>
            <a:pPr marL="450850" indent="-450850" algn="just">
              <a:lnSpc>
                <a:spcPts val="2400"/>
              </a:lnSpc>
              <a:buClrTx/>
              <a:buFont typeface="Wingdings" charset="2"/>
              <a:buChar char="q"/>
            </a:pPr>
            <a:r>
              <a:rPr lang="es-ES" dirty="0">
                <a:latin typeface="Calibri" charset="0"/>
              </a:rPr>
              <a:t>Accesibilidad universal a los servicios especializados</a:t>
            </a:r>
            <a:r>
              <a:rPr lang="es-ES" dirty="0" smtClean="0">
                <a:latin typeface="Calibri" charset="0"/>
              </a:rPr>
              <a:t>.</a:t>
            </a:r>
            <a:endParaRPr lang="es-ES" dirty="0">
              <a:latin typeface="Calibri" charset="0"/>
            </a:endParaRPr>
          </a:p>
          <a:p>
            <a:pPr marL="450850" indent="-450850" algn="just">
              <a:lnSpc>
                <a:spcPts val="2400"/>
              </a:lnSpc>
              <a:buClrTx/>
              <a:buFont typeface="Wingdings" charset="2"/>
              <a:buChar char="q"/>
            </a:pPr>
            <a:r>
              <a:rPr lang="es-ES" dirty="0" smtClean="0">
                <a:latin typeface="Calibri" charset="0"/>
              </a:rPr>
              <a:t>Atención a grupos vulnerables</a:t>
            </a:r>
          </a:p>
          <a:p>
            <a:pPr marL="0" indent="0" algn="just">
              <a:lnSpc>
                <a:spcPts val="2400"/>
              </a:lnSpc>
              <a:buClrTx/>
              <a:buNone/>
            </a:pPr>
            <a:endParaRPr lang="es-ES" dirty="0">
              <a:latin typeface="Calibri" charset="0"/>
            </a:endParaRPr>
          </a:p>
        </p:txBody>
      </p:sp>
      <p:sp>
        <p:nvSpPr>
          <p:cNvPr id="5" name="1 CuadroTexto"/>
          <p:cNvSpPr txBox="1">
            <a:spLocks noChangeArrowheads="1"/>
          </p:cNvSpPr>
          <p:nvPr/>
        </p:nvSpPr>
        <p:spPr bwMode="auto">
          <a:xfrm>
            <a:off x="476319" y="546159"/>
            <a:ext cx="61206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>
                <a:latin typeface="Arial Rounded MT Bold"/>
                <a:cs typeface="Arial Rounded MT Bold"/>
              </a:rPr>
              <a:t>PROGRAMA DE PREVENCIÓN Y ATENCIÓN DE LAS ADICCIONES</a:t>
            </a:r>
            <a:endParaRPr lang="es-MX" sz="2400" b="1" dirty="0">
              <a:latin typeface="Arial Rounded MT Bold"/>
              <a:cs typeface="Arial Rounded MT Bold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745944" y="1377156"/>
            <a:ext cx="3197126" cy="16333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5593544" y="1261037"/>
            <a:ext cx="3501926" cy="19018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5593544" y="4426048"/>
            <a:ext cx="3349526" cy="16333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8080" y="2284203"/>
            <a:ext cx="3847390" cy="218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2184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/>
          <p:cNvSpPr txBox="1">
            <a:spLocks noChangeArrowheads="1"/>
          </p:cNvSpPr>
          <p:nvPr/>
        </p:nvSpPr>
        <p:spPr bwMode="auto">
          <a:xfrm>
            <a:off x="1547664" y="693799"/>
            <a:ext cx="61206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>
                <a:latin typeface="Arial Rounded MT Bold"/>
                <a:cs typeface="Arial Rounded MT Bold"/>
              </a:rPr>
              <a:t>PROGRAMA DE PREVENCIÓN Y ATENCIÓN DE LAS ADICCIONES</a:t>
            </a:r>
            <a:endParaRPr lang="es-MX" sz="2400" b="1" dirty="0">
              <a:latin typeface="Arial Rounded MT Bold"/>
              <a:cs typeface="Arial Rounded MT Bold"/>
            </a:endParaRPr>
          </a:p>
        </p:txBody>
      </p:sp>
      <p:sp>
        <p:nvSpPr>
          <p:cNvPr id="5" name="3 CuadroTexto"/>
          <p:cNvSpPr txBox="1">
            <a:spLocks noChangeArrowheads="1"/>
          </p:cNvSpPr>
          <p:nvPr/>
        </p:nvSpPr>
        <p:spPr bwMode="auto">
          <a:xfrm>
            <a:off x="328613" y="2457242"/>
            <a:ext cx="2902286" cy="280076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MX" sz="1600" dirty="0">
                <a:solidFill>
                  <a:schemeClr val="tx1"/>
                </a:solidFill>
                <a:ea typeface="ＭＳ Ｐゴシック" charset="-128"/>
              </a:rPr>
              <a:t>Disminuir  el uso abuso y la dependencia, así como el impacto de las enfermedades y las lesiones que ocasionan en individuos, familias, y comunidades mediante intervenciones de tipo universal, selectivas e indicadas dirigidas a los diversos grupos de la población</a:t>
            </a:r>
            <a:endParaRPr lang="es-ES" sz="1600" dirty="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6" name="7 Flecha derecha"/>
          <p:cNvSpPr/>
          <p:nvPr/>
        </p:nvSpPr>
        <p:spPr>
          <a:xfrm>
            <a:off x="3500438" y="3286125"/>
            <a:ext cx="714375" cy="57150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801196053"/>
              </p:ext>
            </p:extLst>
          </p:nvPr>
        </p:nvGraphicFramePr>
        <p:xfrm>
          <a:off x="4400103" y="1834524"/>
          <a:ext cx="4511824" cy="4690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1054399" y="5531535"/>
            <a:ext cx="1351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OBJETIVO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83813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813818" y="850139"/>
            <a:ext cx="8035925" cy="5340409"/>
            <a:chOff x="813818" y="850139"/>
            <a:chExt cx="8035925" cy="5340409"/>
          </a:xfrm>
        </p:grpSpPr>
        <p:sp>
          <p:nvSpPr>
            <p:cNvPr id="17409" name="6 Rectángulo"/>
            <p:cNvSpPr>
              <a:spLocks noChangeArrowheads="1"/>
            </p:cNvSpPr>
            <p:nvPr/>
          </p:nvSpPr>
          <p:spPr bwMode="auto">
            <a:xfrm>
              <a:off x="1087524" y="850139"/>
              <a:ext cx="722761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s-MX" sz="2400" b="1" dirty="0" smtClean="0">
                  <a:solidFill>
                    <a:srgbClr val="000000"/>
                  </a:solidFill>
                  <a:latin typeface="Arial Rounded MT Bold"/>
                  <a:cs typeface="Arial Rounded MT Bold"/>
                </a:rPr>
                <a:t>NECESIDADES DE ATENCIÓN EN ADICCIONES</a:t>
              </a:r>
              <a:endParaRPr lang="es-MX" sz="2400" b="1" dirty="0">
                <a:solidFill>
                  <a:srgbClr val="000000"/>
                </a:solidFill>
                <a:latin typeface="Arial Rounded MT Bold"/>
                <a:cs typeface="Arial Rounded MT Bold"/>
              </a:endParaRPr>
            </a:p>
          </p:txBody>
        </p:sp>
        <p:pic>
          <p:nvPicPr>
            <p:cNvPr id="17410" name="Picture 7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9" r="3059" b="11368"/>
            <a:stretch>
              <a:fillRect/>
            </a:stretch>
          </p:blipFill>
          <p:spPr bwMode="auto">
            <a:xfrm>
              <a:off x="813818" y="1840798"/>
              <a:ext cx="8035925" cy="434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CuadroTexto 1"/>
            <p:cNvSpPr txBox="1"/>
            <p:nvPr/>
          </p:nvSpPr>
          <p:spPr>
            <a:xfrm>
              <a:off x="4277992" y="3462236"/>
              <a:ext cx="626652" cy="261610"/>
            </a:xfrm>
            <a:prstGeom prst="rect">
              <a:avLst/>
            </a:prstGeom>
            <a:solidFill>
              <a:srgbClr val="FFD9C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1100" dirty="0" smtClean="0"/>
                <a:t>17.6%</a:t>
              </a:r>
              <a:endParaRPr lang="es-ES" sz="1100" dirty="0"/>
            </a:p>
          </p:txBody>
        </p:sp>
        <p:sp>
          <p:nvSpPr>
            <p:cNvPr id="5" name="CuadroTexto 4"/>
            <p:cNvSpPr txBox="1"/>
            <p:nvPr/>
          </p:nvSpPr>
          <p:spPr>
            <a:xfrm>
              <a:off x="5399780" y="3443770"/>
              <a:ext cx="591081" cy="261610"/>
            </a:xfrm>
            <a:prstGeom prst="rect">
              <a:avLst/>
            </a:prstGeom>
            <a:solidFill>
              <a:srgbClr val="FFD9C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1100" dirty="0" smtClean="0"/>
                <a:t>7.1%</a:t>
              </a:r>
              <a:endParaRPr lang="es-ES" sz="1100" dirty="0"/>
            </a:p>
          </p:txBody>
        </p:sp>
        <p:sp>
          <p:nvSpPr>
            <p:cNvPr id="6" name="CuadroTexto 5"/>
            <p:cNvSpPr txBox="1"/>
            <p:nvPr/>
          </p:nvSpPr>
          <p:spPr>
            <a:xfrm>
              <a:off x="7174302" y="3416748"/>
              <a:ext cx="564818" cy="261610"/>
            </a:xfrm>
            <a:prstGeom prst="rect">
              <a:avLst/>
            </a:prstGeom>
            <a:solidFill>
              <a:srgbClr val="FFD9C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1100" dirty="0" smtClean="0"/>
                <a:t>0.7%</a:t>
              </a:r>
              <a:endParaRPr lang="es-ES" sz="1100" dirty="0"/>
            </a:p>
          </p:txBody>
        </p:sp>
        <p:sp>
          <p:nvSpPr>
            <p:cNvPr id="7" name="CuadroTexto 6"/>
            <p:cNvSpPr txBox="1"/>
            <p:nvPr/>
          </p:nvSpPr>
          <p:spPr>
            <a:xfrm>
              <a:off x="4854651" y="4799396"/>
              <a:ext cx="643238" cy="261610"/>
            </a:xfrm>
            <a:prstGeom prst="rect">
              <a:avLst/>
            </a:prstGeom>
            <a:solidFill>
              <a:srgbClr val="FFD9C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1100" dirty="0" smtClean="0"/>
                <a:t>20.1%</a:t>
              </a:r>
              <a:endParaRPr lang="es-ES" sz="1100" dirty="0"/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7279733" y="4765972"/>
              <a:ext cx="632881" cy="261610"/>
            </a:xfrm>
            <a:prstGeom prst="rect">
              <a:avLst/>
            </a:prstGeom>
            <a:solidFill>
              <a:srgbClr val="FFD9C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1100" dirty="0" smtClean="0"/>
                <a:t>8.1%</a:t>
              </a:r>
              <a:endParaRPr lang="es-ES" sz="1100" dirty="0"/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2341684" y="3530179"/>
              <a:ext cx="916943" cy="400110"/>
            </a:xfrm>
            <a:prstGeom prst="rect">
              <a:avLst/>
            </a:prstGeom>
            <a:solidFill>
              <a:srgbClr val="FFD9C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1000" dirty="0" smtClean="0"/>
                <a:t>12 a 65 años</a:t>
              </a:r>
            </a:p>
            <a:p>
              <a:r>
                <a:rPr lang="es-ES" sz="1000" dirty="0" smtClean="0"/>
                <a:t>60 millones</a:t>
              </a:r>
              <a:endParaRPr lang="es-ES" sz="1000" dirty="0"/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2358394" y="4810610"/>
              <a:ext cx="916943" cy="400110"/>
            </a:xfrm>
            <a:prstGeom prst="rect">
              <a:avLst/>
            </a:prstGeom>
            <a:solidFill>
              <a:srgbClr val="FFD9C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1000" dirty="0" smtClean="0"/>
                <a:t>12 a 65 años</a:t>
              </a:r>
            </a:p>
            <a:p>
              <a:r>
                <a:rPr lang="es-ES" sz="1000" dirty="0" smtClean="0"/>
                <a:t>52 millones</a:t>
              </a:r>
              <a:endParaRPr lang="es-ES" sz="1000" dirty="0"/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6532934" y="4764026"/>
              <a:ext cx="641368" cy="261610"/>
            </a:xfrm>
            <a:prstGeom prst="rect">
              <a:avLst/>
            </a:prstGeom>
            <a:solidFill>
              <a:srgbClr val="FFD9C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1100" dirty="0" smtClean="0"/>
                <a:t>6.7%</a:t>
              </a:r>
              <a:endParaRPr lang="es-E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60998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941" y="937942"/>
            <a:ext cx="4824536" cy="58034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PREVENCIÓN</a:t>
            </a:r>
          </a:p>
          <a:p>
            <a:pPr marL="0" indent="0" algn="ctr">
              <a:buNone/>
            </a:pPr>
            <a:endParaRPr lang="es-MX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lvl="0" indent="-341313" algn="just">
              <a:buFont typeface="+mj-lt"/>
              <a:buAutoNum type="arabicPeriod"/>
            </a:pPr>
            <a:r>
              <a:rPr lang="es-ES" sz="2100" dirty="0" smtClean="0">
                <a:ea typeface="Times New Roman" pitchFamily="18" charset="0"/>
                <a:cs typeface="Arial" pitchFamily="34" charset="0"/>
              </a:rPr>
              <a:t>Información sobre drogas,  </a:t>
            </a:r>
            <a:r>
              <a:rPr lang="es-ES" sz="2100" dirty="0">
                <a:ea typeface="Times New Roman" pitchFamily="18" charset="0"/>
                <a:cs typeface="Arial" pitchFamily="34" charset="0"/>
              </a:rPr>
              <a:t>Educación </a:t>
            </a:r>
            <a:r>
              <a:rPr lang="es-ES" sz="2100" dirty="0" smtClean="0">
                <a:ea typeface="Times New Roman" pitchFamily="18" charset="0"/>
                <a:cs typeface="Arial" pitchFamily="34" charset="0"/>
              </a:rPr>
              <a:t>para la Salud, Hábitos Saludables</a:t>
            </a:r>
          </a:p>
          <a:p>
            <a:pPr marL="514350" lvl="0" indent="-341313" algn="just">
              <a:buFont typeface="+mj-lt"/>
              <a:buAutoNum type="arabicPeriod"/>
            </a:pPr>
            <a:endParaRPr lang="es-ES" sz="1000" dirty="0" smtClean="0">
              <a:ea typeface="Times New Roman" pitchFamily="18" charset="0"/>
              <a:cs typeface="Arial" pitchFamily="34" charset="0"/>
            </a:endParaRPr>
          </a:p>
          <a:p>
            <a:pPr marL="514350" lvl="0" indent="-341313" algn="just">
              <a:buFont typeface="+mj-lt"/>
              <a:buAutoNum type="arabicPeriod"/>
            </a:pPr>
            <a:r>
              <a:rPr lang="es-ES" sz="2100" dirty="0" smtClean="0">
                <a:ea typeface="Times New Roman" pitchFamily="18" charset="0"/>
                <a:cs typeface="Arial" pitchFamily="34" charset="0"/>
              </a:rPr>
              <a:t>Incidir en: </a:t>
            </a:r>
          </a:p>
          <a:p>
            <a:pPr marL="514350" lvl="0" indent="-341313" algn="just">
              <a:buFont typeface="+mj-lt"/>
              <a:buAutoNum type="arabicPeriod"/>
            </a:pPr>
            <a:endParaRPr lang="es-ES" sz="2100" dirty="0" smtClean="0">
              <a:ea typeface="Times New Roman" pitchFamily="18" charset="0"/>
              <a:cs typeface="Arial" pitchFamily="34" charset="0"/>
            </a:endParaRPr>
          </a:p>
          <a:p>
            <a:pPr marL="514350" lvl="0" indent="-341313" algn="just">
              <a:buFont typeface="+mj-lt"/>
              <a:buAutoNum type="arabicPeriod"/>
            </a:pPr>
            <a:endParaRPr lang="es-ES" sz="5400" dirty="0">
              <a:ea typeface="Times New Roman" pitchFamily="18" charset="0"/>
              <a:cs typeface="Arial" pitchFamily="34" charset="0"/>
            </a:endParaRPr>
          </a:p>
          <a:p>
            <a:pPr marL="514350" lvl="0" indent="-341313" algn="just">
              <a:buFont typeface="+mj-lt"/>
              <a:buAutoNum type="arabicPeriod"/>
            </a:pPr>
            <a:r>
              <a:rPr lang="es-ES" sz="2100" dirty="0" smtClean="0">
                <a:ea typeface="Times New Roman" pitchFamily="18" charset="0"/>
                <a:cs typeface="Arial" pitchFamily="34" charset="0"/>
              </a:rPr>
              <a:t>Mejorar </a:t>
            </a:r>
            <a:r>
              <a:rPr lang="es-ES" sz="2100" dirty="0">
                <a:ea typeface="Times New Roman" pitchFamily="18" charset="0"/>
                <a:cs typeface="Arial" pitchFamily="34" charset="0"/>
              </a:rPr>
              <a:t>las relaciones familiares e incluir entrenamiento en </a:t>
            </a:r>
            <a:r>
              <a:rPr lang="es-ES" sz="2100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es-ES" sz="2100" dirty="0">
                <a:ea typeface="Times New Roman" pitchFamily="18" charset="0"/>
                <a:cs typeface="Arial" pitchFamily="34" charset="0"/>
              </a:rPr>
              <a:t>habilidades para </a:t>
            </a:r>
            <a:r>
              <a:rPr lang="es-ES" sz="2100" dirty="0" smtClean="0">
                <a:ea typeface="Times New Roman" pitchFamily="18" charset="0"/>
                <a:cs typeface="Arial" pitchFamily="34" charset="0"/>
              </a:rPr>
              <a:t>Crianza Positiva</a:t>
            </a:r>
          </a:p>
          <a:p>
            <a:pPr marL="514350" lvl="0" indent="-341313" algn="just">
              <a:buFont typeface="+mj-lt"/>
              <a:buAutoNum type="arabicPeriod"/>
            </a:pPr>
            <a:endParaRPr lang="es-ES" sz="1100" dirty="0" smtClean="0">
              <a:ea typeface="Times New Roman" pitchFamily="18" charset="0"/>
              <a:cs typeface="Arial" pitchFamily="34" charset="0"/>
            </a:endParaRPr>
          </a:p>
          <a:p>
            <a:pPr marL="514350" lvl="0" indent="-341313" algn="just">
              <a:buFont typeface="+mj-lt"/>
              <a:buAutoNum type="arabicPeriod"/>
            </a:pPr>
            <a:r>
              <a:rPr lang="es-ES" sz="2100" dirty="0" smtClean="0">
                <a:ea typeface="Times New Roman" pitchFamily="18" charset="0"/>
                <a:cs typeface="Arial" pitchFamily="34" charset="0"/>
              </a:rPr>
              <a:t>Intervenciones tempranas en familias, escuelas</a:t>
            </a:r>
          </a:p>
          <a:p>
            <a:pPr marL="0" lvl="0" indent="0" algn="just">
              <a:buNone/>
            </a:pPr>
            <a:endParaRPr lang="es-MX" sz="2600" dirty="0">
              <a:cs typeface="Arial" pitchFamily="34" charset="0"/>
            </a:endParaRPr>
          </a:p>
          <a:p>
            <a:pPr marL="514350" indent="-514350" algn="just">
              <a:buFont typeface="Arial" pitchFamily="34" charset="0"/>
              <a:buAutoNum type="arabicPeriod"/>
            </a:pPr>
            <a:endParaRPr lang="es-MX" sz="2600" dirty="0">
              <a:ea typeface="Verdana" pitchFamily="34" charset="0"/>
              <a:cs typeface="Verdana" pitchFamily="34" charset="0"/>
            </a:endParaRPr>
          </a:p>
          <a:p>
            <a:pPr marL="514350" lvl="0" indent="-514350" algn="just">
              <a:buAutoNum type="arabicPeriod"/>
            </a:pPr>
            <a:endParaRPr lang="es-MX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s-MX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788024" y="980728"/>
            <a:ext cx="4355976" cy="4781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TRATAMIENTO</a:t>
            </a:r>
          </a:p>
          <a:p>
            <a:pPr marL="0" indent="0" algn="ctr">
              <a:buFont typeface="Arial" pitchFamily="34" charset="0"/>
              <a:buNone/>
            </a:pPr>
            <a:endParaRPr lang="es-MX" sz="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98525" indent="-457200">
              <a:lnSpc>
                <a:spcPct val="150000"/>
              </a:lnSpc>
              <a:buFont typeface="+mj-lt"/>
              <a:buAutoNum type="arabicPeriod"/>
              <a:tabLst>
                <a:tab pos="898525" algn="l"/>
              </a:tabLst>
            </a:pPr>
            <a:r>
              <a:rPr lang="es-MX" sz="2100" dirty="0" smtClean="0"/>
              <a:t>Intervenciones Breves</a:t>
            </a:r>
          </a:p>
          <a:p>
            <a:pPr marL="898525" indent="-457200">
              <a:lnSpc>
                <a:spcPct val="150000"/>
              </a:lnSpc>
              <a:buFont typeface="+mj-lt"/>
              <a:buAutoNum type="arabicPeriod"/>
              <a:tabLst>
                <a:tab pos="898525" algn="l"/>
              </a:tabLst>
            </a:pPr>
            <a:r>
              <a:rPr lang="es-MX" sz="2100" dirty="0" smtClean="0"/>
              <a:t>Tratamiento Ambulatorio</a:t>
            </a:r>
          </a:p>
          <a:p>
            <a:pPr marL="898525" indent="-457200">
              <a:lnSpc>
                <a:spcPct val="150000"/>
              </a:lnSpc>
              <a:buFont typeface="+mj-lt"/>
              <a:buAutoNum type="arabicPeriod"/>
              <a:tabLst>
                <a:tab pos="898525" algn="l"/>
              </a:tabLst>
            </a:pPr>
            <a:r>
              <a:rPr lang="es-MX" sz="2100" dirty="0" smtClean="0"/>
              <a:t>Tratamiento Residencial</a:t>
            </a:r>
          </a:p>
          <a:p>
            <a:pPr marL="0" indent="0">
              <a:buFont typeface="Arial" pitchFamily="34" charset="0"/>
              <a:buNone/>
            </a:pPr>
            <a:endParaRPr lang="es-MX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870607"/>
              </p:ext>
            </p:extLst>
          </p:nvPr>
        </p:nvGraphicFramePr>
        <p:xfrm>
          <a:off x="599005" y="2890120"/>
          <a:ext cx="4248472" cy="1420391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124236"/>
                <a:gridCol w="2124236"/>
              </a:tblGrid>
              <a:tr h="256005"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>
                          <a:effectLst/>
                        </a:rPr>
                        <a:t>Factores de Riesgo</a:t>
                      </a:r>
                      <a:endParaRPr lang="es-MX" sz="1000" b="1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73665" marR="73665" marT="58932" marB="58932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>
                          <a:effectLst/>
                        </a:rPr>
                        <a:t>Factores de Protección</a:t>
                      </a:r>
                      <a:endParaRPr lang="es-MX" sz="1000" b="1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73665" marR="73665" marT="58932" marB="58932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6814">
                <a:tc>
                  <a:txBody>
                    <a:bodyPr/>
                    <a:lstStyle/>
                    <a:p>
                      <a:pPr algn="l" fontAlgn="t"/>
                      <a:r>
                        <a:rPr lang="es-MX" sz="1000" dirty="0" smtClean="0">
                          <a:effectLst/>
                          <a:latin typeface="+mj-lt"/>
                        </a:rPr>
                        <a:t>Conductas Asociadas</a:t>
                      </a:r>
                      <a:r>
                        <a:rPr lang="es-MX" sz="1000" baseline="0" dirty="0" smtClean="0">
                          <a:effectLst/>
                          <a:latin typeface="+mj-lt"/>
                        </a:rPr>
                        <a:t> a Riesgos, como: Deserción Escolar, Agresión, Relaciones Familiares Negativas</a:t>
                      </a:r>
                      <a:endParaRPr lang="es-MX" sz="1000" dirty="0">
                        <a:effectLst/>
                        <a:latin typeface="+mj-lt"/>
                      </a:endParaRPr>
                    </a:p>
                  </a:txBody>
                  <a:tcPr marL="73665" marR="73665" marT="58932" marB="5893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dirty="0" smtClean="0">
                          <a:effectLst/>
                        </a:rPr>
                        <a:t>Habilidades</a:t>
                      </a:r>
                      <a:r>
                        <a:rPr lang="es-MX" sz="1000" baseline="0" dirty="0" smtClean="0">
                          <a:effectLst/>
                        </a:rPr>
                        <a:t> para la vida, Asertividad, Autocontrol</a:t>
                      </a:r>
                      <a:endParaRPr lang="es-MX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665" marR="73665" marT="58932" marB="58932"/>
                </a:tc>
              </a:tr>
              <a:tr h="404326">
                <a:tc>
                  <a:txBody>
                    <a:bodyPr/>
                    <a:lstStyle/>
                    <a:p>
                      <a:pPr algn="l" fontAlgn="t"/>
                      <a:r>
                        <a:rPr lang="es-MX" sz="1000" baseline="0" dirty="0" smtClean="0">
                          <a:effectLst/>
                        </a:rPr>
                        <a:t>Parentalidad poco efectiva</a:t>
                      </a:r>
                      <a:endParaRPr lang="es-MX" sz="1000" dirty="0">
                        <a:effectLst/>
                        <a:latin typeface="+mj-lt"/>
                      </a:endParaRPr>
                    </a:p>
                  </a:txBody>
                  <a:tcPr marL="73665" marR="73665" marT="58932" marB="5893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dirty="0" smtClean="0">
                          <a:effectLst/>
                        </a:rPr>
                        <a:t>Habilidades</a:t>
                      </a:r>
                      <a:r>
                        <a:rPr lang="es-MX" sz="1000" baseline="0" dirty="0" smtClean="0">
                          <a:effectLst/>
                        </a:rPr>
                        <a:t> de crianza Positiva para P</a:t>
                      </a:r>
                      <a:r>
                        <a:rPr lang="es-MX" sz="1000" dirty="0" smtClean="0">
                          <a:effectLst/>
                        </a:rPr>
                        <a:t>adres</a:t>
                      </a:r>
                      <a:endParaRPr lang="es-MX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665" marR="73665" marT="58932" marB="58932"/>
                </a:tc>
              </a:tr>
            </a:tbl>
          </a:graphicData>
        </a:graphic>
      </p:graphicFrame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53115" y="-54684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942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12 Rectángulo"/>
          <p:cNvSpPr>
            <a:spLocks noChangeArrowheads="1"/>
          </p:cNvSpPr>
          <p:nvPr/>
        </p:nvSpPr>
        <p:spPr bwMode="auto">
          <a:xfrm>
            <a:off x="1404938" y="1268413"/>
            <a:ext cx="7127875" cy="4824412"/>
          </a:xfrm>
          <a:prstGeom prst="rect">
            <a:avLst/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9218" name="Text Box 1030"/>
          <p:cNvSpPr txBox="1">
            <a:spLocks noChangeArrowheads="1"/>
          </p:cNvSpPr>
          <p:nvPr/>
        </p:nvSpPr>
        <p:spPr bwMode="auto">
          <a:xfrm>
            <a:off x="1214438" y="303213"/>
            <a:ext cx="7929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MX" sz="2800">
                <a:latin typeface="Trebuchet MS" charset="0"/>
              </a:rPr>
              <a:t>Estrategias Tradicionales para la Prevención</a:t>
            </a:r>
            <a:endParaRPr lang="es-ES" sz="2800">
              <a:latin typeface="Trebuchet MS" charset="0"/>
            </a:endParaRPr>
          </a:p>
        </p:txBody>
      </p:sp>
      <p:sp>
        <p:nvSpPr>
          <p:cNvPr id="3" name="2 Rectángulo redondeado"/>
          <p:cNvSpPr/>
          <p:nvPr/>
        </p:nvSpPr>
        <p:spPr bwMode="auto">
          <a:xfrm>
            <a:off x="2627313" y="1916113"/>
            <a:ext cx="5689600" cy="57626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l">
              <a:defRPr/>
            </a:pPr>
            <a:r>
              <a:rPr lang="es-MX" sz="2400">
                <a:solidFill>
                  <a:schemeClr val="tx1"/>
                </a:solidFill>
                <a:latin typeface="Trebuchet MS" charset="0"/>
              </a:rPr>
              <a:t>Campañas Masivas de Información</a:t>
            </a:r>
          </a:p>
        </p:txBody>
      </p:sp>
      <p:sp>
        <p:nvSpPr>
          <p:cNvPr id="4" name="3 Rectángulo redondeado"/>
          <p:cNvSpPr/>
          <p:nvPr/>
        </p:nvSpPr>
        <p:spPr bwMode="auto">
          <a:xfrm>
            <a:off x="2627313" y="2636838"/>
            <a:ext cx="5689600" cy="57626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l">
              <a:defRPr/>
            </a:pPr>
            <a:r>
              <a:rPr lang="es-MX" sz="2400" dirty="0">
                <a:solidFill>
                  <a:schemeClr val="tx1"/>
                </a:solidFill>
                <a:latin typeface="Trebuchet MS" pitchFamily="34" charset="0"/>
              </a:rPr>
              <a:t>Uso del Tiempo Libre</a:t>
            </a:r>
          </a:p>
        </p:txBody>
      </p:sp>
      <p:sp>
        <p:nvSpPr>
          <p:cNvPr id="5" name="4 Rectángulo redondeado"/>
          <p:cNvSpPr/>
          <p:nvPr/>
        </p:nvSpPr>
        <p:spPr bwMode="auto">
          <a:xfrm>
            <a:off x="2627313" y="3357563"/>
            <a:ext cx="5689600" cy="57626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l">
              <a:defRPr/>
            </a:pPr>
            <a:r>
              <a:rPr lang="es-MX" sz="2400" dirty="0">
                <a:solidFill>
                  <a:schemeClr val="tx1"/>
                </a:solidFill>
                <a:latin typeface="Trebuchet MS" charset="0"/>
              </a:rPr>
              <a:t>Reducción de Riesgos</a:t>
            </a:r>
          </a:p>
        </p:txBody>
      </p:sp>
      <p:sp>
        <p:nvSpPr>
          <p:cNvPr id="6" name="5 Rectángulo redondeado"/>
          <p:cNvSpPr/>
          <p:nvPr/>
        </p:nvSpPr>
        <p:spPr bwMode="auto">
          <a:xfrm>
            <a:off x="2627313" y="4076700"/>
            <a:ext cx="5689600" cy="57626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l">
              <a:defRPr/>
            </a:pPr>
            <a:r>
              <a:rPr lang="es-MX" sz="2400" dirty="0">
                <a:solidFill>
                  <a:schemeClr val="tx1"/>
                </a:solidFill>
                <a:latin typeface="Trebuchet MS" pitchFamily="34" charset="0"/>
              </a:rPr>
              <a:t>Habilidades de Vida y Afrontamiento</a:t>
            </a:r>
          </a:p>
        </p:txBody>
      </p:sp>
      <p:sp>
        <p:nvSpPr>
          <p:cNvPr id="7" name="6 Rectángulo redondeado"/>
          <p:cNvSpPr/>
          <p:nvPr/>
        </p:nvSpPr>
        <p:spPr bwMode="auto">
          <a:xfrm>
            <a:off x="2627313" y="4797425"/>
            <a:ext cx="5689600" cy="57626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l">
              <a:defRPr/>
            </a:pPr>
            <a:r>
              <a:rPr lang="es-MX" sz="2400">
                <a:solidFill>
                  <a:schemeClr val="tx1"/>
                </a:solidFill>
                <a:latin typeface="Trebuchet MS" charset="0"/>
              </a:rPr>
              <a:t>Prevención Comunitaria</a:t>
            </a:r>
          </a:p>
        </p:txBody>
      </p:sp>
      <p:sp>
        <p:nvSpPr>
          <p:cNvPr id="9224" name="7 Cheurón"/>
          <p:cNvSpPr>
            <a:spLocks noChangeArrowheads="1"/>
          </p:cNvSpPr>
          <p:nvPr/>
        </p:nvSpPr>
        <p:spPr bwMode="auto">
          <a:xfrm>
            <a:off x="2051050" y="2060575"/>
            <a:ext cx="360363" cy="360363"/>
          </a:xfrm>
          <a:prstGeom prst="chevron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9225" name="8 Cheurón"/>
          <p:cNvSpPr>
            <a:spLocks noChangeArrowheads="1"/>
          </p:cNvSpPr>
          <p:nvPr/>
        </p:nvSpPr>
        <p:spPr bwMode="auto">
          <a:xfrm>
            <a:off x="2051050" y="2781300"/>
            <a:ext cx="360363" cy="360363"/>
          </a:xfrm>
          <a:prstGeom prst="chevron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9226" name="9 Cheurón"/>
          <p:cNvSpPr>
            <a:spLocks noChangeArrowheads="1"/>
          </p:cNvSpPr>
          <p:nvPr/>
        </p:nvSpPr>
        <p:spPr bwMode="auto">
          <a:xfrm>
            <a:off x="2051050" y="3500438"/>
            <a:ext cx="360363" cy="360362"/>
          </a:xfrm>
          <a:prstGeom prst="chevron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9227" name="10 Cheurón"/>
          <p:cNvSpPr>
            <a:spLocks noChangeArrowheads="1"/>
          </p:cNvSpPr>
          <p:nvPr/>
        </p:nvSpPr>
        <p:spPr bwMode="auto">
          <a:xfrm>
            <a:off x="2051050" y="4221163"/>
            <a:ext cx="360363" cy="360362"/>
          </a:xfrm>
          <a:prstGeom prst="chevron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9228" name="11 Cheurón"/>
          <p:cNvSpPr>
            <a:spLocks noChangeArrowheads="1"/>
          </p:cNvSpPr>
          <p:nvPr/>
        </p:nvSpPr>
        <p:spPr bwMode="auto">
          <a:xfrm>
            <a:off x="2051050" y="4868863"/>
            <a:ext cx="360363" cy="360362"/>
          </a:xfrm>
          <a:prstGeom prst="chevron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MX"/>
          </a:p>
        </p:txBody>
      </p:sp>
      <p:pic>
        <p:nvPicPr>
          <p:cNvPr id="9229" name="Picture 2" descr="http://t2.gstatic.com/images?q=tbn:ANd9GcTwwRA7e0D_NU3ydKfU0X0iwALSO65wGWoWta_v8uROaSYbMtbPJWgZn6GWJ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1374">
            <a:off x="7142163" y="4951413"/>
            <a:ext cx="2073275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364383" y="608786"/>
            <a:ext cx="5318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ESTRATEGIAS PREVENTIVAS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188408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AutoShape 5"/>
          <p:cNvSpPr>
            <a:spLocks noChangeArrowheads="1"/>
          </p:cNvSpPr>
          <p:nvPr/>
        </p:nvSpPr>
        <p:spPr bwMode="auto">
          <a:xfrm>
            <a:off x="1283996" y="4592800"/>
            <a:ext cx="7215187" cy="18065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s-ES" sz="2200">
                <a:solidFill>
                  <a:srgbClr val="000000"/>
                </a:solidFill>
                <a:latin typeface="Arial Rounded MT Bold"/>
                <a:cs typeface="Arial Rounded MT Bold"/>
              </a:rPr>
              <a:t>Conformar una</a:t>
            </a:r>
          </a:p>
          <a:p>
            <a:pPr algn="ctr"/>
            <a:r>
              <a:rPr lang="ja-JP" altLang="es-ES" sz="2200">
                <a:solidFill>
                  <a:srgbClr val="000000"/>
                </a:solidFill>
                <a:latin typeface="Arial Rounded MT Bold"/>
                <a:cs typeface="Arial Rounded MT Bold"/>
              </a:rPr>
              <a:t>“</a:t>
            </a:r>
            <a:r>
              <a:rPr lang="es-ES" altLang="ja-JP" sz="2200">
                <a:solidFill>
                  <a:srgbClr val="000000"/>
                </a:solidFill>
                <a:latin typeface="Arial Rounded MT Bold"/>
                <a:cs typeface="Arial Rounded MT Bold"/>
              </a:rPr>
              <a:t>RED NACIONAL DE ATENCIÓN</a:t>
            </a:r>
          </a:p>
          <a:p>
            <a:pPr algn="ctr"/>
            <a:r>
              <a:rPr lang="es-ES" altLang="ja-JP" sz="2200">
                <a:solidFill>
                  <a:srgbClr val="000000"/>
                </a:solidFill>
                <a:latin typeface="Arial Rounded MT Bold"/>
                <a:cs typeface="Arial Rounded MT Bold"/>
              </a:rPr>
              <a:t> A LAS ADICCIONES</a:t>
            </a:r>
            <a:r>
              <a:rPr lang="ja-JP" altLang="es-ES" sz="2200">
                <a:solidFill>
                  <a:srgbClr val="000000"/>
                </a:solidFill>
                <a:latin typeface="Arial Rounded MT Bold"/>
                <a:cs typeface="Arial Rounded MT Bold"/>
              </a:rPr>
              <a:t>”</a:t>
            </a:r>
            <a:endParaRPr lang="es-ES" sz="2200">
              <a:solidFill>
                <a:srgbClr val="00000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1266" name="AutoShape 5"/>
          <p:cNvSpPr>
            <a:spLocks noChangeArrowheads="1"/>
          </p:cNvSpPr>
          <p:nvPr/>
        </p:nvSpPr>
        <p:spPr bwMode="auto">
          <a:xfrm>
            <a:off x="1053106" y="1751900"/>
            <a:ext cx="7215187" cy="16160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ES" sz="2200" dirty="0">
              <a:solidFill>
                <a:srgbClr val="000000"/>
              </a:solidFill>
              <a:latin typeface="Arial Rounded MT Bold"/>
              <a:cs typeface="Arial Rounded MT Bold"/>
            </a:endParaRPr>
          </a:p>
          <a:p>
            <a:pPr algn="ctr"/>
            <a:r>
              <a:rPr lang="es-ES" sz="2200" dirty="0">
                <a:solidFill>
                  <a:srgbClr val="000000"/>
                </a:solidFill>
                <a:latin typeface="Arial Rounded MT Bold"/>
                <a:cs typeface="Arial Rounded MT Bold"/>
              </a:rPr>
              <a:t>Que en el país exista una </a:t>
            </a:r>
            <a:r>
              <a:rPr lang="es-ES" sz="2200" dirty="0" smtClean="0">
                <a:solidFill>
                  <a:srgbClr val="000000"/>
                </a:solidFill>
                <a:latin typeface="Arial Rounded MT Bold"/>
                <a:cs typeface="Arial Rounded MT Bold"/>
              </a:rPr>
              <a:t>clara</a:t>
            </a:r>
          </a:p>
          <a:p>
            <a:pPr algn="ctr"/>
            <a:r>
              <a:rPr lang="es-ES" sz="2400" dirty="0" smtClean="0">
                <a:solidFill>
                  <a:srgbClr val="000000"/>
                </a:solidFill>
                <a:latin typeface="Arial Rounded MT Bold"/>
                <a:cs typeface="Arial Rounded MT Bold"/>
              </a:rPr>
              <a:t>sensibilización </a:t>
            </a:r>
            <a:r>
              <a:rPr lang="es-ES" sz="2400" dirty="0">
                <a:solidFill>
                  <a:srgbClr val="000000"/>
                </a:solidFill>
                <a:latin typeface="Arial Rounded MT Bold"/>
                <a:cs typeface="Arial Rounded MT Bold"/>
              </a:rPr>
              <a:t>sobre los riesgos</a:t>
            </a:r>
            <a:r>
              <a:rPr lang="es-ES" sz="2200" dirty="0">
                <a:solidFill>
                  <a:srgbClr val="000000"/>
                </a:solidFill>
                <a:latin typeface="Arial Rounded MT Bold"/>
                <a:cs typeface="Arial Rounded MT Bold"/>
              </a:rPr>
              <a:t> que </a:t>
            </a:r>
          </a:p>
          <a:p>
            <a:pPr algn="ctr"/>
            <a:r>
              <a:rPr lang="es-ES" sz="2200" dirty="0">
                <a:solidFill>
                  <a:srgbClr val="000000"/>
                </a:solidFill>
                <a:latin typeface="Arial Rounded MT Bold"/>
                <a:cs typeface="Arial Rounded MT Bold"/>
              </a:rPr>
              <a:t>implican las adicciones.</a:t>
            </a:r>
          </a:p>
          <a:p>
            <a:pPr algn="ctr"/>
            <a:endParaRPr lang="es-ES" sz="2200" dirty="0">
              <a:solidFill>
                <a:srgbClr val="00000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1267" name="AutoShape 5"/>
          <p:cNvSpPr>
            <a:spLocks noChangeArrowheads="1"/>
          </p:cNvSpPr>
          <p:nvPr/>
        </p:nvSpPr>
        <p:spPr bwMode="auto">
          <a:xfrm>
            <a:off x="1283996" y="3199777"/>
            <a:ext cx="7215187" cy="16160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ES" sz="2200" dirty="0">
              <a:solidFill>
                <a:srgbClr val="000000"/>
              </a:solidFill>
              <a:latin typeface="Arial Rounded MT Bold"/>
              <a:cs typeface="Arial Rounded MT Bold"/>
            </a:endParaRPr>
          </a:p>
          <a:p>
            <a:pPr algn="ctr"/>
            <a:r>
              <a:rPr lang="es-ES" sz="2200" dirty="0">
                <a:solidFill>
                  <a:srgbClr val="000000"/>
                </a:solidFill>
                <a:latin typeface="Arial Rounded MT Bold"/>
                <a:cs typeface="Arial Rounded MT Bold"/>
              </a:rPr>
              <a:t>Que la población tenga </a:t>
            </a:r>
            <a:r>
              <a:rPr lang="es-ES" sz="2400" dirty="0">
                <a:solidFill>
                  <a:srgbClr val="000000"/>
                </a:solidFill>
                <a:latin typeface="Arial Rounded MT Bold"/>
                <a:cs typeface="Arial Rounded MT Bold"/>
              </a:rPr>
              <a:t>acceso</a:t>
            </a:r>
            <a:endParaRPr lang="es-ES" sz="2200" dirty="0">
              <a:solidFill>
                <a:srgbClr val="000000"/>
              </a:solidFill>
              <a:latin typeface="Arial Rounded MT Bold"/>
              <a:cs typeface="Arial Rounded MT Bold"/>
            </a:endParaRPr>
          </a:p>
          <a:p>
            <a:pPr algn="ctr"/>
            <a:r>
              <a:rPr lang="es-ES" sz="2400" dirty="0">
                <a:solidFill>
                  <a:srgbClr val="000000"/>
                </a:solidFill>
                <a:latin typeface="Arial Rounded MT Bold"/>
                <a:cs typeface="Arial Rounded MT Bold"/>
              </a:rPr>
              <a:t>a información</a:t>
            </a:r>
            <a:r>
              <a:rPr lang="es-ES" sz="2200" dirty="0">
                <a:solidFill>
                  <a:srgbClr val="000000"/>
                </a:solidFill>
                <a:latin typeface="Arial Rounded MT Bold"/>
                <a:cs typeface="Arial Rounded MT Bold"/>
              </a:rPr>
              <a:t> preventiva </a:t>
            </a:r>
            <a:r>
              <a:rPr lang="es-ES" sz="2400" dirty="0">
                <a:solidFill>
                  <a:srgbClr val="000000"/>
                </a:solidFill>
                <a:latin typeface="Arial Rounded MT Bold"/>
                <a:cs typeface="Arial Rounded MT Bold"/>
              </a:rPr>
              <a:t>y</a:t>
            </a:r>
            <a:r>
              <a:rPr lang="es-ES" sz="2200" dirty="0">
                <a:solidFill>
                  <a:srgbClr val="000000"/>
                </a:solidFill>
                <a:latin typeface="Arial Rounded MT Bold"/>
                <a:cs typeface="Arial Rounded MT Bold"/>
              </a:rPr>
              <a:t> a </a:t>
            </a:r>
          </a:p>
          <a:p>
            <a:pPr algn="ctr"/>
            <a:r>
              <a:rPr lang="es-ES" sz="2400" dirty="0">
                <a:solidFill>
                  <a:srgbClr val="000000"/>
                </a:solidFill>
                <a:latin typeface="Arial Rounded MT Bold"/>
                <a:cs typeface="Arial Rounded MT Bold"/>
              </a:rPr>
              <a:t>servicios</a:t>
            </a:r>
            <a:r>
              <a:rPr lang="es-ES" sz="2200" dirty="0">
                <a:solidFill>
                  <a:srgbClr val="000000"/>
                </a:solidFill>
                <a:latin typeface="Arial Rounded MT Bold"/>
                <a:cs typeface="Arial Rounded MT Bold"/>
              </a:rPr>
              <a:t> especializados de tratamiento.</a:t>
            </a:r>
          </a:p>
          <a:p>
            <a:pPr algn="ctr"/>
            <a:endParaRPr lang="es-ES" sz="2200" dirty="0">
              <a:solidFill>
                <a:srgbClr val="00000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1268" name="CuadroTexto 1"/>
          <p:cNvSpPr txBox="1">
            <a:spLocks noChangeArrowheads="1"/>
          </p:cNvSpPr>
          <p:nvPr/>
        </p:nvSpPr>
        <p:spPr bwMode="auto">
          <a:xfrm>
            <a:off x="1604963" y="241300"/>
            <a:ext cx="1820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2800">
                <a:solidFill>
                  <a:srgbClr val="FFFFFF"/>
                </a:solidFill>
              </a:rPr>
              <a:t>Objetivos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661203" y="736544"/>
            <a:ext cx="7529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Arial Rounded MT Bold"/>
                <a:cs typeface="Arial Rounded MT Bold"/>
              </a:rPr>
              <a:t>CAMPAÑA NACIONAL DE PREVENCIÓN DE ADICCIONES</a:t>
            </a:r>
            <a:endParaRPr lang="es-ES" sz="2400" b="1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55479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5"/>
          <p:cNvSpPr>
            <a:spLocks noGrp="1"/>
          </p:cNvSpPr>
          <p:nvPr>
            <p:ph type="title"/>
          </p:nvPr>
        </p:nvSpPr>
        <p:spPr>
          <a:xfrm>
            <a:off x="251520" y="327990"/>
            <a:ext cx="9144000" cy="692150"/>
          </a:xfrm>
        </p:spPr>
        <p:txBody>
          <a:bodyPr>
            <a:normAutofit/>
          </a:bodyPr>
          <a:lstStyle/>
          <a:p>
            <a:pPr algn="ctr"/>
            <a:r>
              <a:rPr lang="es-ES" sz="2400" b="1" dirty="0" smtClean="0">
                <a:solidFill>
                  <a:srgbClr val="000000"/>
                </a:solidFill>
                <a:latin typeface="Arial Rounded MT Bold"/>
                <a:ea typeface="MS PGothic" charset="0"/>
                <a:cs typeface="Arial Rounded MT Bold"/>
              </a:rPr>
              <a:t>FORMACIÓN DE PROMOTORES</a:t>
            </a:r>
            <a:endParaRPr lang="es-ES" sz="2400" b="1" dirty="0">
              <a:solidFill>
                <a:srgbClr val="000000"/>
              </a:solidFill>
              <a:latin typeface="Arial Rounded MT Bold"/>
              <a:ea typeface="MS PGothic" charset="0"/>
              <a:cs typeface="Arial Rounded MT Bold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95536" y="4122945"/>
            <a:ext cx="460851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dirty="0" smtClean="0">
                <a:solidFill>
                  <a:schemeClr val="bg1">
                    <a:lumMod val="50000"/>
                  </a:schemeClr>
                </a:solidFill>
                <a:latin typeface="Abadi MT Condensed Extra Bold"/>
                <a:cs typeface="Abadi MT Condensed Extra Bold"/>
              </a:rPr>
              <a:t>Información sobre los riesgos de las adicciones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 smtClean="0">
                <a:solidFill>
                  <a:schemeClr val="bg1">
                    <a:lumMod val="50000"/>
                  </a:schemeClr>
                </a:solidFill>
                <a:latin typeface="Abadi MT Condensed Extra Bold"/>
                <a:cs typeface="Abadi MT Condensed Extra Bold"/>
              </a:rPr>
              <a:t>Información preventiva y sobre servicios especializados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 smtClean="0">
                <a:solidFill>
                  <a:schemeClr val="bg1">
                    <a:lumMod val="50000"/>
                  </a:schemeClr>
                </a:solidFill>
                <a:latin typeface="Abadi MT Condensed Extra Bold"/>
                <a:cs typeface="Abadi MT Condensed Extra Bold"/>
              </a:rPr>
              <a:t>Formar una red social para coadyuvar a la atención del problema</a:t>
            </a:r>
          </a:p>
        </p:txBody>
      </p:sp>
      <p:sp>
        <p:nvSpPr>
          <p:cNvPr id="10" name="7 CuadroTexto"/>
          <p:cNvSpPr txBox="1">
            <a:spLocks noChangeArrowheads="1"/>
          </p:cNvSpPr>
          <p:nvPr/>
        </p:nvSpPr>
        <p:spPr bwMode="auto">
          <a:xfrm>
            <a:off x="4788024" y="1412776"/>
            <a:ext cx="1998603" cy="656649"/>
          </a:xfrm>
          <a:prstGeom prst="flowChartAlternateProcess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square" lIns="100090" tIns="50045" rIns="100090" bIns="50045">
            <a:spAutoFit/>
          </a:bodyPr>
          <a:lstStyle/>
          <a:p>
            <a:pPr algn="ctr">
              <a:defRPr/>
            </a:pPr>
            <a:r>
              <a:rPr lang="es-MX" sz="1600" b="1" dirty="0">
                <a:solidFill>
                  <a:srgbClr val="000000"/>
                </a:solidFill>
                <a:latin typeface="Arial Black" charset="0"/>
                <a:cs typeface="Lucida Sans Unicode" charset="0"/>
              </a:rPr>
              <a:t>Red Nacional de </a:t>
            </a:r>
            <a:r>
              <a:rPr lang="es-MX" sz="1600" b="1" dirty="0" smtClean="0">
                <a:solidFill>
                  <a:srgbClr val="000000"/>
                </a:solidFill>
                <a:latin typeface="Arial Black" charset="0"/>
                <a:cs typeface="Lucida Sans Unicode" charset="0"/>
              </a:rPr>
              <a:t>Promotores</a:t>
            </a:r>
            <a:endParaRPr lang="es-MX" sz="1600" b="1" dirty="0">
              <a:solidFill>
                <a:srgbClr val="000000"/>
              </a:solidFill>
              <a:latin typeface="Arial Black" charset="0"/>
              <a:cs typeface="Lucida Sans Unicode" charset="0"/>
            </a:endParaRPr>
          </a:p>
        </p:txBody>
      </p:sp>
      <p:sp>
        <p:nvSpPr>
          <p:cNvPr id="11" name="6 CuadroTexto"/>
          <p:cNvSpPr txBox="1">
            <a:spLocks noChangeArrowheads="1"/>
          </p:cNvSpPr>
          <p:nvPr/>
        </p:nvSpPr>
        <p:spPr bwMode="auto">
          <a:xfrm>
            <a:off x="7073665" y="1268760"/>
            <a:ext cx="1602791" cy="656649"/>
          </a:xfrm>
          <a:prstGeom prst="flowChartAlternateProcess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square" lIns="100090" tIns="50045" rIns="100090" bIns="50045">
            <a:spAutoFit/>
          </a:bodyPr>
          <a:lstStyle/>
          <a:p>
            <a:pPr algn="ctr">
              <a:defRPr/>
            </a:pPr>
            <a:r>
              <a:rPr lang="es-MX" sz="1600" b="1" dirty="0" smtClean="0">
                <a:solidFill>
                  <a:srgbClr val="000000"/>
                </a:solidFill>
                <a:latin typeface="Arial Black" charset="0"/>
                <a:cs typeface="Lucida Sans Unicode" charset="0"/>
              </a:rPr>
              <a:t>RED DE ATENCIÓN</a:t>
            </a:r>
            <a:endParaRPr lang="es-MX" sz="1600" b="1" dirty="0">
              <a:solidFill>
                <a:srgbClr val="000000"/>
              </a:solidFill>
              <a:latin typeface="Arial Black" charset="0"/>
              <a:cs typeface="Lucida Sans Unicode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34422" y="2534530"/>
            <a:ext cx="1352550" cy="1413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http://www.tacotalpa.gob.mx/imagenes/centronuevavida/nueva%20vida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6756" y="2320930"/>
            <a:ext cx="1339540" cy="1822450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9 Cheurón"/>
          <p:cNvSpPr/>
          <p:nvPr/>
        </p:nvSpPr>
        <p:spPr>
          <a:xfrm>
            <a:off x="6804248" y="2852936"/>
            <a:ext cx="178447" cy="857250"/>
          </a:xfrm>
          <a:prstGeom prst="chevron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schemeClr val="tx1"/>
              </a:solidFill>
            </a:endParaRPr>
          </a:p>
        </p:txBody>
      </p:sp>
      <p:sp>
        <p:nvSpPr>
          <p:cNvPr id="15" name="10 Proceso alternativo"/>
          <p:cNvSpPr>
            <a:spLocks noChangeArrowheads="1"/>
          </p:cNvSpPr>
          <p:nvPr/>
        </p:nvSpPr>
        <p:spPr bwMode="auto">
          <a:xfrm>
            <a:off x="7073665" y="4192588"/>
            <a:ext cx="1641710" cy="2089011"/>
          </a:xfrm>
          <a:prstGeom prst="flowChartAlternateProcess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MX" sz="1200" dirty="0">
                <a:solidFill>
                  <a:srgbClr val="7F7F7F"/>
                </a:solidFill>
                <a:latin typeface="Arial Black" charset="0"/>
                <a:cs typeface="Lucida Sans Unicode" charset="0"/>
              </a:rPr>
              <a:t>Atención y tratamiento.</a:t>
            </a:r>
          </a:p>
          <a:p>
            <a:pPr algn="ctr"/>
            <a:r>
              <a:rPr lang="es-MX" sz="1200" dirty="0">
                <a:solidFill>
                  <a:srgbClr val="7F7F7F"/>
                </a:solidFill>
                <a:latin typeface="Arial Black" charset="0"/>
                <a:cs typeface="Lucida Sans Unicode" charset="0"/>
              </a:rPr>
              <a:t>Evitar que un problema de consumo de sustancias adictivas progrese o incremente en su severidad.</a:t>
            </a:r>
          </a:p>
        </p:txBody>
      </p:sp>
      <p:sp>
        <p:nvSpPr>
          <p:cNvPr id="16" name="11 Proceso alternativo"/>
          <p:cNvSpPr>
            <a:spLocks noChangeArrowheads="1"/>
          </p:cNvSpPr>
          <p:nvPr/>
        </p:nvSpPr>
        <p:spPr bwMode="auto">
          <a:xfrm>
            <a:off x="5076056" y="4005064"/>
            <a:ext cx="1656184" cy="2464593"/>
          </a:xfrm>
          <a:prstGeom prst="flowChartAlternateProcess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MX" sz="1200" dirty="0">
                <a:solidFill>
                  <a:srgbClr val="7F7F7F"/>
                </a:solidFill>
                <a:latin typeface="Arial Black" charset="0"/>
                <a:cs typeface="Lucida Sans Unicode" charset="0"/>
              </a:rPr>
              <a:t>Primer Contacto</a:t>
            </a:r>
          </a:p>
          <a:p>
            <a:pPr algn="ctr"/>
            <a:r>
              <a:rPr lang="es-MX" sz="1200" dirty="0">
                <a:solidFill>
                  <a:srgbClr val="7F7F7F"/>
                </a:solidFill>
                <a:latin typeface="Arial Black" charset="0"/>
                <a:cs typeface="Lucida Sans Unicode" charset="0"/>
              </a:rPr>
              <a:t>Detección temprana y </a:t>
            </a:r>
          </a:p>
          <a:p>
            <a:pPr algn="ctr"/>
            <a:r>
              <a:rPr lang="es-MX" sz="1200" dirty="0">
                <a:solidFill>
                  <a:srgbClr val="7F7F7F"/>
                </a:solidFill>
                <a:latin typeface="Arial Black" charset="0"/>
                <a:cs typeface="Lucida Sans Unicode" charset="0"/>
              </a:rPr>
              <a:t>derivación oportuna a centros especializados.</a:t>
            </a:r>
          </a:p>
          <a:p>
            <a:pPr algn="ctr"/>
            <a:r>
              <a:rPr lang="es-MX" sz="1200" dirty="0">
                <a:solidFill>
                  <a:srgbClr val="7F7F7F"/>
                </a:solidFill>
                <a:latin typeface="Arial Black" charset="0"/>
                <a:cs typeface="Lucida Sans Unicode" charset="0"/>
              </a:rPr>
              <a:t>Capacitan y/o transmiten información a la población.</a:t>
            </a:r>
          </a:p>
        </p:txBody>
      </p:sp>
      <p:pic>
        <p:nvPicPr>
          <p:cNvPr id="17" name="Picture 2" descr="E:\Seleccionadas\_MG_084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6585" y="1690737"/>
            <a:ext cx="2844716" cy="1895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2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dad">
  <a:themeElements>
    <a:clrScheme name="Escala de grise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da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Claridad.thmx</Template>
  <TotalTime>1055</TotalTime>
  <Words>2124</Words>
  <Application>Microsoft Office PowerPoint</Application>
  <PresentationFormat>On-screen Show (4:3)</PresentationFormat>
  <Paragraphs>407</Paragraphs>
  <Slides>28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4" baseType="lpstr">
      <vt:lpstr>ＭＳ Ｐゴシック</vt:lpstr>
      <vt:lpstr>ＭＳ Ｐゴシック</vt:lpstr>
      <vt:lpstr>Abadi MT Condensed Extra Bold</vt:lpstr>
      <vt:lpstr>Arial</vt:lpstr>
      <vt:lpstr>Arial Black</vt:lpstr>
      <vt:lpstr>Arial Narrow</vt:lpstr>
      <vt:lpstr>Arial Rounded MT Bold</vt:lpstr>
      <vt:lpstr>Calibri</vt:lpstr>
      <vt:lpstr>Century Gothic</vt:lpstr>
      <vt:lpstr>Lucida Sans Unicode</vt:lpstr>
      <vt:lpstr>Tahoma</vt:lpstr>
      <vt:lpstr>Times New Roman</vt:lpstr>
      <vt:lpstr>Trebuchet MS</vt:lpstr>
      <vt:lpstr>Verdana</vt:lpstr>
      <vt:lpstr>Wingdings</vt:lpstr>
      <vt:lpstr>Claridad</vt:lpstr>
      <vt:lpstr>FORO regional: seguridad ciudadana, política de drogas y control de armas</vt:lpstr>
      <vt:lpstr>PowerPoint Presentation</vt:lpstr>
      <vt:lpstr>VISIÓN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FORMACIÓN DE PROMOTORES</vt:lpstr>
      <vt:lpstr>PowerPoint Presentation</vt:lpstr>
      <vt:lpstr>TEMAS DE DIFUSIÓN</vt:lpstr>
      <vt:lpstr>PowerPoint Presentation</vt:lpstr>
      <vt:lpstr>POBLACIÓN EXPUESTA A PREVENCIÓN ENCUESTA NACIONAL DE ADICCIONES</vt:lpstr>
      <vt:lpstr>CONSUMO DE DROGAS EN EL ÚLTIMO AÑO EN JÓVENES  12 A 17 AÑOS EN RELACIÓN CON LA PREVENCIÓN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Tena</dc:creator>
  <cp:lastModifiedBy>Mónica Avila García</cp:lastModifiedBy>
  <cp:revision>135</cp:revision>
  <cp:lastPrinted>2012-12-14T22:48:46Z</cp:lastPrinted>
  <dcterms:created xsi:type="dcterms:W3CDTF">2012-12-11T16:12:39Z</dcterms:created>
  <dcterms:modified xsi:type="dcterms:W3CDTF">2013-03-06T05:35:19Z</dcterms:modified>
</cp:coreProperties>
</file>