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856" autoAdjust="0"/>
  </p:normalViewPr>
  <p:slideViewPr>
    <p:cSldViewPr>
      <p:cViewPr varScale="1">
        <p:scale>
          <a:sx n="59" d="100"/>
          <a:sy n="59" d="100"/>
        </p:scale>
        <p:origin x="168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88529B-E7F5-4A22-B483-611B007D148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B84E99-07C0-46EB-B13F-D3D821B74D4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92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84E99-07C0-46EB-B13F-D3D821B74D4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76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FD6B757F-1B0D-4867-AFD7-01E8C65F4737}" type="datetimeFigureOut">
              <a:rPr lang="en-US" smtClean="0"/>
              <a:t>3/4/2013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C4C0ECBC-B7C3-46E9-A5EC-B6DDB747EBC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609600" y="1600200"/>
            <a:ext cx="6019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>
                <a:solidFill>
                  <a:schemeClr val="bg1"/>
                </a:solidFill>
              </a:rPr>
              <a:t>Evidencias, Cifras y Estudios:</a:t>
            </a:r>
          </a:p>
          <a:p>
            <a:endParaRPr lang="es-ES" sz="2800" dirty="0" smtClean="0">
              <a:solidFill>
                <a:schemeClr val="bg1"/>
              </a:solidFill>
            </a:endParaRPr>
          </a:p>
          <a:p>
            <a:r>
              <a:rPr lang="es-ES" sz="2800" dirty="0" smtClean="0">
                <a:solidFill>
                  <a:schemeClr val="bg1"/>
                </a:solidFill>
              </a:rPr>
              <a:t>Estado Actual de las Bases Empíricas para la Reforma de la Política Antidrogas en América Latina  </a:t>
            </a:r>
            <a:endParaRPr lang="es-ES" sz="2800" dirty="0">
              <a:solidFill>
                <a:schemeClr val="bg1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2173110" y="5181600"/>
            <a:ext cx="289277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</a:rPr>
              <a:t>Daniel M. Rico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Universidad de Maryland</a:t>
            </a:r>
          </a:p>
        </p:txBody>
      </p:sp>
    </p:spTree>
    <p:extLst>
      <p:ext uri="{BB962C8B-B14F-4D97-AF65-F5344CB8AC3E}">
        <p14:creationId xmlns:p14="http://schemas.microsoft.com/office/powerpoint/2010/main" val="30846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10000" y="1795271"/>
            <a:ext cx="5105400" cy="4605529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Cambiar el paradigma de la política antidrogas es el cambio social y político más grande en AL desde el fin de las dictaduras militares y el regreso de la democracia. </a:t>
            </a:r>
          </a:p>
          <a:p>
            <a:pPr algn="just"/>
            <a:r>
              <a:rPr lang="es-ES" dirty="0" smtClean="0"/>
              <a:t>La CGPD, propone preguntas que la Academia, las Instituciones Publicas y Multilaterales no pueden responder.</a:t>
            </a:r>
          </a:p>
          <a:p>
            <a:pPr algn="just"/>
            <a:r>
              <a:rPr lang="es-ES" dirty="0" smtClean="0"/>
              <a:t>A pesar del «</a:t>
            </a:r>
            <a:r>
              <a:rPr lang="es-ES" dirty="0" err="1" smtClean="0"/>
              <a:t>momentum</a:t>
            </a:r>
            <a:r>
              <a:rPr lang="es-ES" dirty="0" smtClean="0"/>
              <a:t>» político logrado por la CGPD en los últimos dos años, esto no ha generado un avance significativo en la disponibilidad de datos y evidencia. </a:t>
            </a:r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¿</a:t>
            </a:r>
            <a:r>
              <a:rPr lang="en-US" dirty="0" smtClean="0"/>
              <a:t>COMO MEDIR EL EXPERIMENTO?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286001"/>
            <a:ext cx="2741997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9081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06153" y="1676400"/>
            <a:ext cx="8407893" cy="4407408"/>
          </a:xfrm>
        </p:spPr>
        <p:txBody>
          <a:bodyPr>
            <a:normAutofit/>
          </a:bodyPr>
          <a:lstStyle/>
          <a:p>
            <a:r>
              <a:rPr lang="en-US" dirty="0"/>
              <a:t>El primer principio de la </a:t>
            </a:r>
            <a:r>
              <a:rPr lang="en-US" dirty="0" smtClean="0"/>
              <a:t>CGPD, </a:t>
            </a:r>
            <a:r>
              <a:rPr lang="es-ES" dirty="0" smtClean="0"/>
              <a:t>es una invitación a cruzar el puente que une las políticas publicas y la academia, pero… 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381000" y="152400"/>
            <a:ext cx="8381260" cy="1054394"/>
          </a:xfrm>
        </p:spPr>
        <p:txBody>
          <a:bodyPr/>
          <a:lstStyle/>
          <a:p>
            <a:r>
              <a:rPr lang="en-US" dirty="0" smtClean="0"/>
              <a:t>“</a:t>
            </a:r>
            <a:r>
              <a:rPr lang="es-ES" sz="2400" dirty="0"/>
              <a:t>Las políticas de drogas deben basarse en sólida evidencia empírica y científica” </a:t>
            </a:r>
            <a:endParaRPr lang="es-E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2634234"/>
            <a:ext cx="5181600" cy="36141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3439121" y="6248400"/>
            <a:ext cx="22758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POLITICAS PUBLICAS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29655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648200" y="2133600"/>
            <a:ext cx="4267200" cy="3995929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endParaRPr lang="es-ES" dirty="0" smtClean="0"/>
          </a:p>
          <a:p>
            <a:r>
              <a:rPr lang="es-ES" dirty="0" smtClean="0"/>
              <a:t>Información fiable y de acceso publico.</a:t>
            </a:r>
          </a:p>
          <a:p>
            <a:r>
              <a:rPr lang="es-ES" dirty="0" smtClean="0"/>
              <a:t>Institucionalidad para garantizar la periodicidad y continuidad en las investigaciones. </a:t>
            </a:r>
          </a:p>
          <a:p>
            <a:r>
              <a:rPr lang="es-ES" dirty="0" smtClean="0"/>
              <a:t>Espacios efectivos de dialogo entre la academia y las instituciones publicas.</a:t>
            </a:r>
          </a:p>
          <a:p>
            <a:r>
              <a:rPr lang="es-ES" b="1" u="sng" dirty="0" smtClean="0"/>
              <a:t>Evaluar las iniciativas actuales (OEA, BID, etc.) y proponer ajustes y mejoras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228600" y="355847"/>
            <a:ext cx="8533660" cy="1054394"/>
          </a:xfrm>
        </p:spPr>
        <p:txBody>
          <a:bodyPr/>
          <a:lstStyle/>
          <a:p>
            <a:r>
              <a:rPr lang="es-ES" dirty="0" smtClean="0"/>
              <a:t>Fijar las bases DEL PUENTE ENTRE PP Y EVIDENCIAS, una tarea pendiente</a:t>
            </a:r>
            <a:endParaRPr lang="es-E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1"/>
            <a:ext cx="4003294" cy="266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3 CuadroTexto"/>
          <p:cNvSpPr txBox="1"/>
          <p:nvPr/>
        </p:nvSpPr>
        <p:spPr>
          <a:xfrm>
            <a:off x="2514600" y="1687566"/>
            <a:ext cx="4233403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2400" dirty="0" smtClean="0"/>
              <a:t>BASES DEL FORTALECIMIENTO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3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381000" y="1676400"/>
            <a:ext cx="8407893" cy="4407408"/>
          </a:xfrm>
        </p:spPr>
        <p:txBody>
          <a:bodyPr>
            <a:noAutofit/>
          </a:bodyPr>
          <a:lstStyle/>
          <a:p>
            <a:r>
              <a:rPr lang="es-ES" sz="2400" dirty="0" smtClean="0"/>
              <a:t>Aprender de otras experiencias exitosas de la región:</a:t>
            </a:r>
          </a:p>
          <a:p>
            <a:pPr lvl="1"/>
            <a:r>
              <a:rPr lang="es-ES" sz="2000" dirty="0" smtClean="0"/>
              <a:t> </a:t>
            </a:r>
            <a:r>
              <a:rPr lang="es-ES" sz="2000" dirty="0" err="1" smtClean="0"/>
              <a:t>Celade</a:t>
            </a:r>
            <a:r>
              <a:rPr lang="es-ES" sz="2000" dirty="0" smtClean="0"/>
              <a:t> </a:t>
            </a:r>
          </a:p>
          <a:p>
            <a:pPr lvl="1"/>
            <a:r>
              <a:rPr lang="es-ES" sz="2000" dirty="0" smtClean="0"/>
              <a:t> OPS </a:t>
            </a:r>
          </a:p>
          <a:p>
            <a:pPr lvl="1"/>
            <a:endParaRPr lang="es-ES" sz="2000" dirty="0" smtClean="0"/>
          </a:p>
          <a:p>
            <a:r>
              <a:rPr lang="es-ES" sz="2400" dirty="0" smtClean="0"/>
              <a:t>Hay que evaluar a los que evalúan… </a:t>
            </a:r>
          </a:p>
          <a:p>
            <a:pPr lvl="1"/>
            <a:r>
              <a:rPr lang="es-ES" sz="2000" dirty="0" smtClean="0"/>
              <a:t>MEM/OEA  (Confiabilidad)</a:t>
            </a:r>
          </a:p>
          <a:p>
            <a:pPr lvl="1"/>
            <a:r>
              <a:rPr lang="es-ES" sz="2000" dirty="0" smtClean="0"/>
              <a:t>UNODC       (Evaluación o implementación)</a:t>
            </a:r>
          </a:p>
          <a:p>
            <a:pPr lvl="1"/>
            <a:endParaRPr lang="es-ES" sz="2000" dirty="0" smtClean="0"/>
          </a:p>
          <a:p>
            <a:r>
              <a:rPr lang="es-ES" sz="2400" dirty="0" smtClean="0"/>
              <a:t>Ajustar las expectativas con los presupuestos en los estudios de política antidrogas.</a:t>
            </a:r>
          </a:p>
          <a:p>
            <a:pPr lvl="1"/>
            <a:r>
              <a:rPr lang="es-ES" sz="2000" dirty="0" smtClean="0"/>
              <a:t>Iniciativa de Estudio Regional –OEA- </a:t>
            </a:r>
          </a:p>
          <a:p>
            <a:pPr lvl="1"/>
            <a:r>
              <a:rPr lang="es-ES" sz="2000" dirty="0" smtClean="0"/>
              <a:t>Planeación por </a:t>
            </a:r>
            <a:r>
              <a:rPr lang="es-ES" sz="2000" dirty="0" err="1" smtClean="0"/>
              <a:t>escen</a:t>
            </a:r>
            <a:r>
              <a:rPr lang="en-US" sz="2000" dirty="0" err="1" smtClean="0"/>
              <a:t>arios</a:t>
            </a:r>
            <a:r>
              <a:rPr lang="en-US" sz="2000" dirty="0" smtClean="0"/>
              <a:t> - REOS -  </a:t>
            </a:r>
            <a:endParaRPr lang="en-US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¿COMO </a:t>
            </a:r>
            <a:r>
              <a:rPr lang="en-US" dirty="0" err="1" smtClean="0"/>
              <a:t>mejorar</a:t>
            </a:r>
            <a:r>
              <a:rPr lang="en-US" dirty="0" smtClean="0"/>
              <a:t>  </a:t>
            </a:r>
            <a:br>
              <a:rPr lang="en-US" dirty="0" smtClean="0"/>
            </a:br>
            <a:r>
              <a:rPr lang="en-US" dirty="0" smtClean="0"/>
              <a:t>LAS </a:t>
            </a:r>
            <a:r>
              <a:rPr lang="en-US" dirty="0" err="1" smtClean="0"/>
              <a:t>condiciones</a:t>
            </a:r>
            <a:r>
              <a:rPr lang="en-US" dirty="0" smtClean="0"/>
              <a:t> </a:t>
            </a:r>
            <a:r>
              <a:rPr lang="en-US" dirty="0" err="1" smtClean="0"/>
              <a:t>actuales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7471707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adrícula">
  <a:themeElements>
    <a:clrScheme name="Cuadrícul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Cuadrícul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Cuadrícul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235</TotalTime>
  <Words>281</Words>
  <Application>Microsoft Office PowerPoint</Application>
  <PresentationFormat>On-screen Show (4:3)</PresentationFormat>
  <Paragraphs>32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Calibri</vt:lpstr>
      <vt:lpstr>Franklin Gothic Medium</vt:lpstr>
      <vt:lpstr>Wingdings</vt:lpstr>
      <vt:lpstr>Wingdings 2</vt:lpstr>
      <vt:lpstr>Cuadrícula</vt:lpstr>
      <vt:lpstr>PowerPoint Presentation</vt:lpstr>
      <vt:lpstr>¿COMO MEDIR EL EXPERIMENTO?</vt:lpstr>
      <vt:lpstr>“Las políticas de drogas deben basarse en sólida evidencia empírica y científica” </vt:lpstr>
      <vt:lpstr>Fijar las bases DEL PUENTE ENTRE PP Y EVIDENCIAS, una tarea pendiente</vt:lpstr>
      <vt:lpstr>¿COMO mejorar   LAS condiciones actuales?</vt:lpstr>
    </vt:vector>
  </TitlesOfParts>
  <Company>Genco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Daniel</dc:creator>
  <cp:lastModifiedBy>Mónica Avila García</cp:lastModifiedBy>
  <cp:revision>18</cp:revision>
  <dcterms:created xsi:type="dcterms:W3CDTF">2013-03-03T18:44:32Z</dcterms:created>
  <dcterms:modified xsi:type="dcterms:W3CDTF">2013-03-04T17:50:12Z</dcterms:modified>
</cp:coreProperties>
</file>