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2" r:id="rId3"/>
    <p:sldId id="259" r:id="rId4"/>
    <p:sldId id="282" r:id="rId5"/>
    <p:sldId id="279" r:id="rId6"/>
    <p:sldId id="280" r:id="rId7"/>
    <p:sldId id="270" r:id="rId8"/>
    <p:sldId id="271" r:id="rId9"/>
    <p:sldId id="260" r:id="rId10"/>
  </p:sldIdLst>
  <p:sldSz cx="9144000" cy="6858000" type="screen4x3"/>
  <p:notesSz cx="6797675" cy="9928225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E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73" autoAdjust="0"/>
  </p:normalViewPr>
  <p:slideViewPr>
    <p:cSldViewPr>
      <p:cViewPr>
        <p:scale>
          <a:sx n="69" d="100"/>
          <a:sy n="69" d="100"/>
        </p:scale>
        <p:origin x="-1194" y="-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16B84-C3D9-4E02-A478-65D6EF796968}" type="datetimeFigureOut">
              <a:rPr lang="es-CO" smtClean="0"/>
              <a:t>06/03/2013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7D444-9956-4D05-8E70-C496B71CC3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49434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1609B-BE27-4C21-8088-2C01D484DB0E}" type="datetimeFigureOut">
              <a:rPr lang="es-CO" smtClean="0"/>
              <a:t>06/03/2013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3436E8-8088-4C14-B774-5FCA70B523B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29297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36E8-8088-4C14-B774-5FCA70B523BC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3570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Otra frase del mismo informe:  “Estamos llamados ahora</a:t>
            </a:r>
            <a:r>
              <a:rPr lang="es-MX" baseline="0" dirty="0" smtClean="0"/>
              <a:t> a usar toda nuestra capacidad y determinación para encontrar nuevas maneras de incrementar la efectividad de esta lucha, si realmente deseamos superar este problema y evitar que cause más sufrimiento y destrucción”.</a:t>
            </a: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36E8-8088-4C14-B774-5FCA70B523BC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7477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36E8-8088-4C14-B774-5FCA70B523BC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7960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436E8-8088-4C14-B774-5FCA70B523BC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723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2832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454" y="441995"/>
            <a:ext cx="321945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F50B90-6FA6-45E7-8660-B64038A7821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F50B90-6FA6-45E7-8660-B64038A7821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466" y="424086"/>
            <a:ext cx="24193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CuadroTexto"/>
          <p:cNvSpPr txBox="1"/>
          <p:nvPr userDrawn="1"/>
        </p:nvSpPr>
        <p:spPr>
          <a:xfrm>
            <a:off x="755576" y="1073062"/>
            <a:ext cx="2088232" cy="3397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800" dirty="0" smtClean="0">
                <a:solidFill>
                  <a:srgbClr val="28328A"/>
                </a:solidFill>
                <a:latin typeface="Arial" pitchFamily="34" charset="0"/>
                <a:cs typeface="Arial" pitchFamily="34" charset="0"/>
              </a:rPr>
              <a:t>Dirección de Política contra</a:t>
            </a:r>
            <a:r>
              <a:rPr lang="es-ES" sz="800" baseline="0" dirty="0" smtClean="0">
                <a:solidFill>
                  <a:srgbClr val="28328A"/>
                </a:solidFill>
                <a:latin typeface="Arial" pitchFamily="34" charset="0"/>
                <a:cs typeface="Arial" pitchFamily="34" charset="0"/>
              </a:rPr>
              <a:t> las </a:t>
            </a:r>
            <a:r>
              <a:rPr lang="es-ES" sz="800" dirty="0" smtClean="0">
                <a:solidFill>
                  <a:srgbClr val="28328A"/>
                </a:solidFill>
                <a:latin typeface="Arial" pitchFamily="34" charset="0"/>
                <a:cs typeface="Arial" pitchFamily="34" charset="0"/>
              </a:rPr>
              <a:t>Drogas  y </a:t>
            </a:r>
          </a:p>
          <a:p>
            <a:pPr algn="ctr"/>
            <a:r>
              <a:rPr lang="es-ES" sz="800" dirty="0" smtClean="0">
                <a:solidFill>
                  <a:srgbClr val="28328A"/>
                </a:solidFill>
                <a:latin typeface="Arial" pitchFamily="34" charset="0"/>
                <a:cs typeface="Arial" pitchFamily="34" charset="0"/>
              </a:rPr>
              <a:t> Actividades Relacionadas</a:t>
            </a:r>
            <a:endParaRPr lang="es-ES" sz="800" dirty="0">
              <a:solidFill>
                <a:srgbClr val="28328A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 userDrawn="1"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2832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F50B90-6FA6-45E7-8660-B64038A7821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F50B90-6FA6-45E7-8660-B64038A7821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F50B90-6FA6-45E7-8660-B64038A7821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F50B90-6FA6-45E7-8660-B64038A7821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F50B90-6FA6-45E7-8660-B64038A7821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F50B90-6FA6-45E7-8660-B64038A7821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8F50B90-6FA6-45E7-8660-B64038A7821A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dc.gov.co/" TargetMode="External"/><Relationship Id="rId5" Type="http://schemas.openxmlformats.org/officeDocument/2006/relationships/hyperlink" Target="http://www.minjusticia.gov.co/" TargetMode="External"/><Relationship Id="rId4" Type="http://schemas.openxmlformats.org/officeDocument/2006/relationships/hyperlink" Target="mailto:Juli&#225;n.wilches@minjusticia.gov.c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3E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43408"/>
            <a:ext cx="9648825" cy="721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9 CuadroTexto"/>
          <p:cNvSpPr txBox="1">
            <a:spLocks noChangeArrowheads="1"/>
          </p:cNvSpPr>
          <p:nvPr/>
        </p:nvSpPr>
        <p:spPr bwMode="auto">
          <a:xfrm>
            <a:off x="1790600" y="3690898"/>
            <a:ext cx="655602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3600" dirty="0" smtClean="0">
                <a:solidFill>
                  <a:schemeClr val="bg1"/>
                </a:solidFill>
                <a:latin typeface="Arial Black" pitchFamily="34" charset="0"/>
              </a:rPr>
              <a:t>Colombia</a:t>
            </a:r>
            <a:r>
              <a:rPr lang="es-ES" sz="3600" dirty="0" smtClean="0">
                <a:solidFill>
                  <a:schemeClr val="bg1"/>
                </a:solidFill>
                <a:latin typeface="Arial Black" pitchFamily="34" charset="0"/>
              </a:rPr>
              <a:t>:</a:t>
            </a:r>
            <a:endParaRPr lang="es-ES" sz="36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r"/>
            <a:r>
              <a:rPr lang="es-ES" sz="3600" dirty="0" smtClean="0">
                <a:solidFill>
                  <a:schemeClr val="bg1"/>
                </a:solidFill>
                <a:latin typeface="Arial Black" pitchFamily="34" charset="0"/>
              </a:rPr>
              <a:t>Del debate internacional </a:t>
            </a:r>
          </a:p>
          <a:p>
            <a:pPr algn="r"/>
            <a:r>
              <a:rPr lang="es-ES" sz="3600" dirty="0" smtClean="0">
                <a:solidFill>
                  <a:schemeClr val="bg1"/>
                </a:solidFill>
                <a:latin typeface="Arial Black" pitchFamily="34" charset="0"/>
              </a:rPr>
              <a:t>a la política doméstica</a:t>
            </a:r>
            <a:endParaRPr lang="es-ES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2172920"/>
            <a:ext cx="71287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>
                <a:latin typeface="+mj-lt"/>
                <a:cs typeface="Arial" pitchFamily="34" charset="0"/>
              </a:rPr>
              <a:t>“Debemos indagar, estudiar, pensar y discutir incansablemente, recurriendo a todo nuestro coraje y determinación, tratando de descubrir e implementar respuestas más audaces e </a:t>
            </a:r>
            <a:r>
              <a:rPr lang="es-MX" sz="2400" dirty="0" err="1" smtClean="0">
                <a:latin typeface="+mj-lt"/>
                <a:cs typeface="Arial" pitchFamily="34" charset="0"/>
              </a:rPr>
              <a:t>innovativas</a:t>
            </a:r>
            <a:r>
              <a:rPr lang="es-MX" sz="2400" dirty="0" smtClean="0">
                <a:latin typeface="+mj-lt"/>
                <a:cs typeface="Arial" pitchFamily="34" charset="0"/>
              </a:rPr>
              <a:t> ante este apremiante problema. El mundo requiere que enfrentemos este desafío”.</a:t>
            </a:r>
            <a:endParaRPr lang="es-MX" sz="2400" dirty="0">
              <a:latin typeface="+mj-lt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131840" y="4757663"/>
            <a:ext cx="504056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 smtClean="0">
                <a:latin typeface="+mj-lt"/>
                <a:cs typeface="Arial" pitchFamily="34" charset="0"/>
              </a:rPr>
              <a:t>Juan Manuel Santos, </a:t>
            </a:r>
            <a:r>
              <a:rPr lang="es-MX" sz="2000" dirty="0" smtClean="0">
                <a:latin typeface="+mj-lt"/>
                <a:cs typeface="Arial" pitchFamily="34" charset="0"/>
              </a:rPr>
              <a:t>Presidente de Colombia</a:t>
            </a:r>
            <a:endParaRPr lang="es-MX" sz="2000" dirty="0" smtClean="0">
              <a:latin typeface="+mj-lt"/>
              <a:cs typeface="Arial" pitchFamily="34" charset="0"/>
            </a:endParaRPr>
          </a:p>
          <a:p>
            <a:pPr algn="just"/>
            <a:r>
              <a:rPr lang="es-MX" sz="1400" dirty="0" smtClean="0">
                <a:latin typeface="+mj-lt"/>
                <a:cs typeface="Arial" pitchFamily="34" charset="0"/>
              </a:rPr>
              <a:t>“Regulando las Guerras contra las Drogas”, </a:t>
            </a:r>
            <a:r>
              <a:rPr lang="es-MX" sz="1400" i="1" dirty="0" smtClean="0">
                <a:latin typeface="+mj-lt"/>
                <a:cs typeface="Arial" pitchFamily="34" charset="0"/>
              </a:rPr>
              <a:t>LSE </a:t>
            </a:r>
            <a:r>
              <a:rPr lang="es-MX" sz="1400" i="1" dirty="0" err="1" smtClean="0">
                <a:latin typeface="+mj-lt"/>
                <a:cs typeface="Arial" pitchFamily="34" charset="0"/>
              </a:rPr>
              <a:t>Reports</a:t>
            </a:r>
            <a:r>
              <a:rPr lang="es-MX" sz="1400" dirty="0" smtClean="0">
                <a:latin typeface="+mj-lt"/>
                <a:cs typeface="Arial" pitchFamily="34" charset="0"/>
              </a:rPr>
              <a:t>, 2012</a:t>
            </a:r>
            <a:endParaRPr lang="es-MX" sz="14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12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323528" y="2132856"/>
            <a:ext cx="3024336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28328A"/>
                </a:solidFill>
                <a:latin typeface="Arial Black" pitchFamily="34" charset="0"/>
              </a:rPr>
              <a:t>¿En qué </a:t>
            </a:r>
            <a:r>
              <a:rPr lang="es-ES" sz="2400" dirty="0" smtClean="0">
                <a:solidFill>
                  <a:srgbClr val="28328A"/>
                </a:solidFill>
                <a:latin typeface="Arial Black" pitchFamily="34" charset="0"/>
              </a:rPr>
              <a:t>contexto debemos traducir </a:t>
            </a:r>
          </a:p>
          <a:p>
            <a:r>
              <a:rPr lang="es-ES" sz="2400" dirty="0" smtClean="0">
                <a:solidFill>
                  <a:srgbClr val="28328A"/>
                </a:solidFill>
                <a:latin typeface="Arial Black" pitchFamily="34" charset="0"/>
              </a:rPr>
              <a:t>esto al </a:t>
            </a:r>
          </a:p>
          <a:p>
            <a:r>
              <a:rPr lang="es-ES" sz="2400" dirty="0" smtClean="0">
                <a:solidFill>
                  <a:srgbClr val="28328A"/>
                </a:solidFill>
                <a:latin typeface="Arial Black" pitchFamily="34" charset="0"/>
              </a:rPr>
              <a:t>ámbito </a:t>
            </a:r>
            <a:r>
              <a:rPr lang="es-ES" sz="2400" dirty="0" smtClean="0">
                <a:solidFill>
                  <a:srgbClr val="28328A"/>
                </a:solidFill>
                <a:latin typeface="Arial Black" pitchFamily="34" charset="0"/>
              </a:rPr>
              <a:t>doméstico?</a:t>
            </a:r>
            <a:endParaRPr lang="es-ES" sz="2400" dirty="0">
              <a:solidFill>
                <a:srgbClr val="28328A"/>
              </a:solidFill>
              <a:latin typeface="Arial Black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3203848" y="1700808"/>
            <a:ext cx="51845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s-ES_tradnl" sz="2400" dirty="0" smtClean="0">
                <a:latin typeface="+mj-lt"/>
                <a:cs typeface="Arial" pitchFamily="34" charset="0"/>
              </a:rPr>
              <a:t>Promoción de la salud pública.</a:t>
            </a:r>
          </a:p>
          <a:p>
            <a:pPr marL="342900" indent="-342900">
              <a:buFont typeface="Wingdings" pitchFamily="2" charset="2"/>
              <a:buChar char="§"/>
            </a:pPr>
            <a:endParaRPr lang="es-ES_tradnl" sz="2400" dirty="0">
              <a:latin typeface="+mj-lt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s-CO" sz="2400" dirty="0" smtClean="0">
                <a:latin typeface="+mj-lt"/>
                <a:cs typeface="Arial" pitchFamily="34" charset="0"/>
              </a:rPr>
              <a:t>Reducción del delito y la violencia.</a:t>
            </a:r>
          </a:p>
          <a:p>
            <a:pPr marL="342900" indent="-342900">
              <a:buFont typeface="Wingdings" pitchFamily="2" charset="2"/>
              <a:buChar char="§"/>
            </a:pPr>
            <a:endParaRPr lang="es-MX" sz="2400" dirty="0">
              <a:latin typeface="+mj-lt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s-ES_tradnl" sz="2400" dirty="0" smtClean="0">
                <a:latin typeface="+mj-lt"/>
                <a:cs typeface="Arial" pitchFamily="34" charset="0"/>
              </a:rPr>
              <a:t>Promoción de la cultura de la legalidad.</a:t>
            </a:r>
          </a:p>
          <a:p>
            <a:endParaRPr lang="es-ES_tradnl" sz="2400" dirty="0" smtClean="0">
              <a:latin typeface="+mj-lt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s-ES_tradnl" sz="2400" dirty="0" smtClean="0">
                <a:latin typeface="+mj-lt"/>
                <a:cs typeface="Arial" pitchFamily="34" charset="0"/>
              </a:rPr>
              <a:t>Fortalecimiento del Estado de </a:t>
            </a:r>
            <a:r>
              <a:rPr lang="es-ES_tradnl" sz="2400" dirty="0" smtClean="0">
                <a:latin typeface="+mj-lt"/>
                <a:cs typeface="Arial" pitchFamily="34" charset="0"/>
              </a:rPr>
              <a:t>Derecho.</a:t>
            </a:r>
            <a:endParaRPr lang="es-CO" sz="2400" dirty="0">
              <a:latin typeface="+mj-lt"/>
              <a:cs typeface="Arial" pitchFamily="34" charset="0"/>
            </a:endParaRPr>
          </a:p>
        </p:txBody>
      </p:sp>
      <p:cxnSp>
        <p:nvCxnSpPr>
          <p:cNvPr id="4" name="3 Conector recto de flecha"/>
          <p:cNvCxnSpPr/>
          <p:nvPr/>
        </p:nvCxnSpPr>
        <p:spPr>
          <a:xfrm>
            <a:off x="2267744" y="3356992"/>
            <a:ext cx="576064" cy="791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/>
          <p:nvPr/>
        </p:nvCxnSpPr>
        <p:spPr>
          <a:xfrm>
            <a:off x="5364088" y="4941168"/>
            <a:ext cx="0" cy="583975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2771800" y="5589240"/>
            <a:ext cx="5525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/>
              <a:t>Enfoque integral, coordinado y balanceado</a:t>
            </a:r>
            <a:endParaRPr lang="es-C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 redondeado"/>
          <p:cNvSpPr/>
          <p:nvPr/>
        </p:nvSpPr>
        <p:spPr>
          <a:xfrm>
            <a:off x="179512" y="2924944"/>
            <a:ext cx="5112568" cy="864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65100" dist="88900" dir="8100000" algn="tr" rotWithShape="0">
              <a:prstClr val="black">
                <a:alpha val="38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17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Creación del Ministerio </a:t>
            </a:r>
            <a:r>
              <a:rPr lang="es-CO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Justicia y del </a:t>
            </a:r>
            <a:r>
              <a:rPr lang="es-CO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Derecho </a:t>
            </a:r>
          </a:p>
          <a:p>
            <a:pPr algn="ctr"/>
            <a:r>
              <a:rPr lang="es-CO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(Ley 1444 de 2011) </a:t>
            </a:r>
            <a:endParaRPr lang="es-CO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CO" sz="1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17 Rectángulo redondeado"/>
          <p:cNvSpPr/>
          <p:nvPr/>
        </p:nvSpPr>
        <p:spPr>
          <a:xfrm>
            <a:off x="323528" y="5121188"/>
            <a:ext cx="4680520" cy="648072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65100" dist="88900" dir="8100000" algn="tr" rotWithShape="0">
              <a:prstClr val="black">
                <a:alpha val="38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Creación del Ministerio de Salud y Protección </a:t>
            </a:r>
            <a:r>
              <a:rPr lang="es-CO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Social (Ley 1444 de 2011)</a:t>
            </a:r>
            <a:endParaRPr lang="es-CO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17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s-CO" sz="1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6012160" y="2636912"/>
            <a:ext cx="2488569" cy="144016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65100" dist="88900" dir="8100000" algn="tr" rotWithShape="0">
              <a:prstClr val="black">
                <a:alpha val="38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CO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Dirección de Política contra las Drogas y Actividades </a:t>
            </a:r>
            <a:r>
              <a:rPr lang="es-CO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Relacionadas</a:t>
            </a:r>
          </a:p>
          <a:p>
            <a:pPr algn="ctr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(Decreto 2897 / 2011)</a:t>
            </a:r>
            <a:endParaRPr lang="es-CO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CO" sz="1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755576" y="1484784"/>
            <a:ext cx="3816424" cy="93610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165100" dist="88900" dir="8100000" algn="tr" rotWithShape="0">
              <a:prstClr val="black">
                <a:alpha val="38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Proceso de liquidación de </a:t>
            </a:r>
          </a:p>
          <a:p>
            <a:pPr algn="ctr"/>
            <a:r>
              <a:rPr lang="es-CO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Dirección </a:t>
            </a:r>
            <a:r>
              <a:rPr lang="es-CO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Nacional de Estupefacientes</a:t>
            </a:r>
          </a:p>
          <a:p>
            <a:pPr algn="ctr"/>
            <a:r>
              <a:rPr lang="es-CO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(Decreto 3138 de 2011)</a:t>
            </a:r>
            <a:endParaRPr lang="es-CO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" name="29 Conector recto de flecha"/>
          <p:cNvCxnSpPr/>
          <p:nvPr/>
        </p:nvCxnSpPr>
        <p:spPr>
          <a:xfrm>
            <a:off x="5436096" y="3356992"/>
            <a:ext cx="504056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Rectángulo redondeado"/>
          <p:cNvSpPr/>
          <p:nvPr/>
        </p:nvSpPr>
        <p:spPr>
          <a:xfrm>
            <a:off x="5580112" y="4509120"/>
            <a:ext cx="3312368" cy="187220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65100" dist="88900" dir="8100000" algn="tr" rotWithShape="0">
              <a:prstClr val="black">
                <a:alpha val="38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Dirección de Promoción y Prevención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es-CO" sz="1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CO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Unidad Administrativa Especial Fondo Nacional de </a:t>
            </a:r>
            <a:r>
              <a:rPr lang="es-CO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Estupefacientes</a:t>
            </a:r>
          </a:p>
          <a:p>
            <a:pPr algn="ctr"/>
            <a:r>
              <a:rPr lang="es-MX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(Decreto 4107 de 2011)</a:t>
            </a:r>
            <a:endParaRPr lang="es-CO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3" name="32 Conector recto de flecha"/>
          <p:cNvCxnSpPr/>
          <p:nvPr/>
        </p:nvCxnSpPr>
        <p:spPr>
          <a:xfrm>
            <a:off x="5076056" y="5445224"/>
            <a:ext cx="36004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5508104" y="327332"/>
            <a:ext cx="327687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ES" sz="2400" dirty="0" smtClean="0">
                <a:solidFill>
                  <a:srgbClr val="28328A"/>
                </a:solidFill>
                <a:latin typeface="Arial Black" pitchFamily="34" charset="0"/>
              </a:rPr>
              <a:t>Actualización institucional</a:t>
            </a:r>
            <a:endParaRPr lang="es-ES" sz="2400" dirty="0">
              <a:solidFill>
                <a:srgbClr val="28328A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50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7015" y="1069568"/>
            <a:ext cx="838944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s-CO" dirty="0" smtClean="0"/>
              <a:t>Ley 1566 de 2012 “</a:t>
            </a:r>
            <a:r>
              <a:rPr lang="es-CO" dirty="0"/>
              <a:t>por la cual se dictan normas para garantizar la atención integral de adictos a drogas lícitas e ilícitas y se crea el Certificado de Conformidad “Entidad Libre de </a:t>
            </a:r>
            <a:r>
              <a:rPr lang="es-CO" dirty="0" smtClean="0"/>
              <a:t>Drogas</a:t>
            </a:r>
            <a:r>
              <a:rPr lang="es-CO" dirty="0" smtClean="0"/>
              <a:t>“.</a:t>
            </a:r>
          </a:p>
          <a:p>
            <a:endParaRPr lang="es-CO" dirty="0" smtClean="0"/>
          </a:p>
          <a:p>
            <a:pPr marL="1257300" lvl="2" indent="-342900">
              <a:buFont typeface="Wingdings" pitchFamily="2" charset="2"/>
              <a:buChar char="§"/>
            </a:pPr>
            <a:r>
              <a:rPr lang="es-CO" sz="1400" dirty="0" smtClean="0"/>
              <a:t>Se </a:t>
            </a:r>
            <a:r>
              <a:rPr lang="es-CO" sz="1400" dirty="0"/>
              <a:t>avanza en el reconocimiento del consumo </a:t>
            </a:r>
            <a:r>
              <a:rPr lang="es-CO" sz="1400" dirty="0" smtClean="0"/>
              <a:t>de drogas </a:t>
            </a:r>
            <a:r>
              <a:rPr lang="es-CO" sz="1400" dirty="0"/>
              <a:t>como un problema de salud </a:t>
            </a:r>
            <a:r>
              <a:rPr lang="es-CO" sz="1400" dirty="0" smtClean="0"/>
              <a:t>pública.</a:t>
            </a:r>
          </a:p>
          <a:p>
            <a:pPr lvl="2"/>
            <a:endParaRPr lang="es-CO" sz="1400" dirty="0" smtClean="0"/>
          </a:p>
          <a:p>
            <a:pPr marL="1257300" lvl="2" indent="-342900">
              <a:buFont typeface="Wingdings" pitchFamily="2" charset="2"/>
              <a:buChar char="§"/>
            </a:pPr>
            <a:r>
              <a:rPr lang="es-CO" sz="1400" dirty="0" smtClean="0"/>
              <a:t>Se </a:t>
            </a:r>
            <a:r>
              <a:rPr lang="es-CO" sz="1400" dirty="0" smtClean="0"/>
              <a:t>reconoce </a:t>
            </a:r>
            <a:r>
              <a:rPr lang="es-CO" sz="1400" dirty="0"/>
              <a:t>el derecho a la </a:t>
            </a:r>
            <a:r>
              <a:rPr lang="es-CO" sz="1400" dirty="0" smtClean="0"/>
              <a:t>atención por </a:t>
            </a:r>
            <a:r>
              <a:rPr lang="es-CO" sz="1400" dirty="0" smtClean="0"/>
              <a:t>parte de los </a:t>
            </a:r>
            <a:r>
              <a:rPr lang="es-CO" sz="1400" dirty="0"/>
              <a:t>consumidores. </a:t>
            </a:r>
            <a:endParaRPr lang="es-CO" sz="1400" dirty="0" smtClean="0"/>
          </a:p>
          <a:p>
            <a:pPr lvl="2"/>
            <a:endParaRPr lang="es-CO" sz="1400" dirty="0"/>
          </a:p>
          <a:p>
            <a:pPr marL="1257300" lvl="2" indent="-342900">
              <a:buFont typeface="Wingdings" pitchFamily="2" charset="2"/>
              <a:buChar char="§"/>
            </a:pPr>
            <a:r>
              <a:rPr lang="es-CO" sz="1400" dirty="0" smtClean="0"/>
              <a:t>Se </a:t>
            </a:r>
            <a:r>
              <a:rPr lang="es-CO" sz="1400" dirty="0"/>
              <a:t>incluyen </a:t>
            </a:r>
            <a:r>
              <a:rPr lang="es-CO" sz="1400" dirty="0" smtClean="0"/>
              <a:t>estrategias </a:t>
            </a:r>
            <a:r>
              <a:rPr lang="es-CO" sz="1400" dirty="0"/>
              <a:t>de prevención en diferentes ámbitos como el escolar, laboral y comunitario, entre </a:t>
            </a:r>
            <a:r>
              <a:rPr lang="es-CO" sz="1400" dirty="0" smtClean="0"/>
              <a:t>otros.</a:t>
            </a:r>
            <a:endParaRPr lang="es-CO" sz="1400" dirty="0"/>
          </a:p>
          <a:p>
            <a:pPr marL="342900" indent="-342900" algn="just">
              <a:buFont typeface="Wingdings" pitchFamily="2" charset="2"/>
              <a:buChar char="§"/>
            </a:pPr>
            <a:endParaRPr lang="es-ES_tradnl" sz="2200" dirty="0" smtClean="0">
              <a:latin typeface="+mj-lt"/>
              <a:cs typeface="Arial" pitchFamily="34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s-ES_tradnl" dirty="0" smtClean="0">
                <a:latin typeface="+mj-lt"/>
                <a:cs typeface="Arial" pitchFamily="34" charset="0"/>
              </a:rPr>
              <a:t>Antepr</a:t>
            </a:r>
            <a:r>
              <a:rPr lang="es-ES_tradnl" dirty="0" smtClean="0">
                <a:latin typeface="+mj-lt"/>
                <a:cs typeface="Arial" pitchFamily="34" charset="0"/>
              </a:rPr>
              <a:t>oyecto </a:t>
            </a:r>
            <a:r>
              <a:rPr lang="es-ES_tradnl" dirty="0" smtClean="0">
                <a:latin typeface="+mj-lt"/>
                <a:cs typeface="Arial" pitchFamily="34" charset="0"/>
              </a:rPr>
              <a:t>de ley para reformar la Ley 30 de 1986, “Estatuto Nacional de Estupefacientes”, en el cual se resaltan los siguientes </a:t>
            </a:r>
            <a:r>
              <a:rPr lang="es-ES_tradnl" dirty="0" smtClean="0">
                <a:latin typeface="+mj-lt"/>
                <a:cs typeface="Arial" pitchFamily="34" charset="0"/>
              </a:rPr>
              <a:t>temas:</a:t>
            </a:r>
          </a:p>
          <a:p>
            <a:pPr marL="342900" indent="-342900">
              <a:buFont typeface="Wingdings" pitchFamily="2" charset="2"/>
              <a:buChar char="§"/>
            </a:pPr>
            <a:endParaRPr lang="es-ES_tradnl" dirty="0" smtClean="0">
              <a:latin typeface="+mj-lt"/>
              <a:cs typeface="Arial" pitchFamily="34" charset="0"/>
            </a:endParaRPr>
          </a:p>
          <a:p>
            <a:pPr marL="1257300" lvl="2" indent="-342900">
              <a:buFont typeface="Wingdings" pitchFamily="2" charset="2"/>
              <a:buChar char="§"/>
            </a:pPr>
            <a:r>
              <a:rPr lang="es-CO" sz="1400" dirty="0"/>
              <a:t>Fortalecimiento de la prevención integral del consumo de sustancias psicoactivas; especial énfasis en la educación, la información y la participación de la sociedad civil</a:t>
            </a:r>
            <a:r>
              <a:rPr lang="es-CO" sz="1400" dirty="0" smtClean="0"/>
              <a:t>.</a:t>
            </a:r>
          </a:p>
          <a:p>
            <a:pPr lvl="2"/>
            <a:endParaRPr lang="es-CO" sz="1400" dirty="0"/>
          </a:p>
          <a:p>
            <a:pPr marL="1257300" lvl="2" indent="-342900">
              <a:buFont typeface="Wingdings" pitchFamily="2" charset="2"/>
              <a:buChar char="§"/>
            </a:pPr>
            <a:r>
              <a:rPr lang="es-CO" sz="1400" dirty="0"/>
              <a:t>Definición de responsabilidades concretas en materia de prevención del consumo a entidades gubernamentales y a la sociedad en general; participación de los gobiernos </a:t>
            </a:r>
            <a:r>
              <a:rPr lang="es-CO" sz="1400" dirty="0" smtClean="0"/>
              <a:t>locales.</a:t>
            </a:r>
          </a:p>
          <a:p>
            <a:pPr lvl="2"/>
            <a:endParaRPr lang="es-CO" sz="1400" dirty="0" smtClean="0"/>
          </a:p>
          <a:p>
            <a:pPr marL="1257300" lvl="2" indent="-342900">
              <a:buFont typeface="Wingdings" pitchFamily="2" charset="2"/>
              <a:buChar char="§"/>
            </a:pPr>
            <a:r>
              <a:rPr lang="es-CO" sz="1400" dirty="0"/>
              <a:t>Creación y fortalecimiento de la estructura institucional para la atención y reinserción de los usuarios de sustancias psicoactivas.  Como ejemplo, la creación de los Centros de Atención al Drogadicto en los entes </a:t>
            </a:r>
            <a:r>
              <a:rPr lang="es-CO" sz="1400" dirty="0" smtClean="0"/>
              <a:t>territoriales.</a:t>
            </a:r>
          </a:p>
          <a:p>
            <a:pPr marL="1257300" lvl="2" indent="-342900">
              <a:buFont typeface="Wingdings" pitchFamily="2" charset="2"/>
              <a:buChar char="§"/>
            </a:pPr>
            <a:endParaRPr lang="es-CO" sz="1400" dirty="0"/>
          </a:p>
          <a:p>
            <a:pPr lvl="2"/>
            <a:endParaRPr lang="es-ES_tradnl" sz="1400" dirty="0" smtClean="0">
              <a:latin typeface="+mj-lt"/>
              <a:cs typeface="Arial" pitchFamily="34" charset="0"/>
            </a:endParaRPr>
          </a:p>
          <a:p>
            <a:pPr marL="1257300" lvl="2" indent="-342900">
              <a:buFont typeface="Wingdings" pitchFamily="2" charset="2"/>
              <a:buChar char="§"/>
            </a:pPr>
            <a:endParaRPr lang="es-ES_tradnl" sz="1400" dirty="0">
              <a:latin typeface="+mj-lt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508104" y="260648"/>
            <a:ext cx="3276873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ES" sz="2400" dirty="0" smtClean="0">
                <a:solidFill>
                  <a:srgbClr val="28328A"/>
                </a:solidFill>
                <a:latin typeface="Arial Black" pitchFamily="34" charset="0"/>
              </a:rPr>
              <a:t>Actualización  normativa</a:t>
            </a:r>
            <a:endParaRPr lang="es-ES" sz="2400" dirty="0">
              <a:solidFill>
                <a:srgbClr val="28328A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72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1124744"/>
            <a:ext cx="806489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s-CO" sz="1400" dirty="0"/>
          </a:p>
          <a:p>
            <a:pPr marL="800100" lvl="1" indent="-342900">
              <a:buFont typeface="Wingdings" pitchFamily="2" charset="2"/>
              <a:buChar char="§"/>
            </a:pPr>
            <a:r>
              <a:rPr lang="es-CO" sz="1400" dirty="0"/>
              <a:t>Inclusión legal del concepto de dosis personal, en el cual se proyecta incluir la cantidad mínima de sustancia que puede portar o conservar para su consumo una </a:t>
            </a:r>
            <a:r>
              <a:rPr lang="es-CO" sz="1400" dirty="0" smtClean="0"/>
              <a:t>persona.</a:t>
            </a:r>
          </a:p>
          <a:p>
            <a:pPr lvl="1"/>
            <a:endParaRPr lang="es-CO" sz="1400" dirty="0" smtClean="0"/>
          </a:p>
          <a:p>
            <a:pPr marL="800100" lvl="1" indent="-342900">
              <a:buFont typeface="Wingdings" pitchFamily="2" charset="2"/>
              <a:buChar char="§"/>
            </a:pPr>
            <a:r>
              <a:rPr lang="es-CO" sz="1400" dirty="0" smtClean="0"/>
              <a:t>Actualización </a:t>
            </a:r>
            <a:r>
              <a:rPr lang="es-CO" sz="1400" dirty="0"/>
              <a:t>técnica en materia de drogas: drogas de síntesis, uso indebido de medicamentos, nuevas manifestaciones del narcotráfico, entre otros. </a:t>
            </a:r>
            <a:endParaRPr lang="es-CO" sz="1400" dirty="0" smtClean="0"/>
          </a:p>
          <a:p>
            <a:pPr marL="800100" lvl="1" indent="-342900">
              <a:buFont typeface="Wingdings" pitchFamily="2" charset="2"/>
              <a:buChar char="§"/>
            </a:pPr>
            <a:endParaRPr lang="es-CO" sz="1400" dirty="0" smtClean="0"/>
          </a:p>
          <a:p>
            <a:pPr marL="800100" lvl="1" indent="-342900">
              <a:buFont typeface="Wingdings" pitchFamily="2" charset="2"/>
              <a:buChar char="§"/>
            </a:pPr>
            <a:r>
              <a:rPr lang="es-CO" sz="1400" dirty="0" smtClean="0"/>
              <a:t>Inclusión </a:t>
            </a:r>
            <a:r>
              <a:rPr lang="es-CO" sz="1400" dirty="0"/>
              <a:t>del tráfico de medicamentos de control especial como delito y como fenómeno que merece atención de las entidades y la </a:t>
            </a:r>
            <a:r>
              <a:rPr lang="es-CO" sz="1400" dirty="0" smtClean="0"/>
              <a:t>sociedad.</a:t>
            </a:r>
          </a:p>
          <a:p>
            <a:pPr lvl="1"/>
            <a:endParaRPr lang="es-CO" sz="1400" dirty="0" smtClean="0"/>
          </a:p>
          <a:p>
            <a:pPr marL="800100" lvl="1" indent="-342900">
              <a:buFont typeface="Wingdings" pitchFamily="2" charset="2"/>
              <a:buChar char="§"/>
            </a:pPr>
            <a:r>
              <a:rPr lang="es-CO" sz="1400" dirty="0" smtClean="0"/>
              <a:t>Se </a:t>
            </a:r>
            <a:r>
              <a:rPr lang="es-CO" sz="1400" dirty="0"/>
              <a:t>establece el principio de oportunidad para pequeños cultivadores y para quienes como autores no contribuyan significativamente en la comisión de algunos delitos relacionados con el </a:t>
            </a:r>
            <a:r>
              <a:rPr lang="es-CO" sz="1400" dirty="0" smtClean="0"/>
              <a:t>narcotráfico.</a:t>
            </a:r>
          </a:p>
          <a:p>
            <a:pPr lvl="1"/>
            <a:endParaRPr lang="es-CO" sz="1400" dirty="0" smtClean="0"/>
          </a:p>
          <a:p>
            <a:pPr marL="800100" lvl="1" indent="-342900">
              <a:buFont typeface="Wingdings" pitchFamily="2" charset="2"/>
              <a:buChar char="§"/>
            </a:pPr>
            <a:r>
              <a:rPr lang="es-CO" sz="1400" dirty="0" smtClean="0"/>
              <a:t>Se </a:t>
            </a:r>
            <a:r>
              <a:rPr lang="es-CO" sz="1400" dirty="0"/>
              <a:t>garantizan los derechos de los sectores vulnerables de la población como niños, niñas, adolescentes y madres </a:t>
            </a:r>
            <a:r>
              <a:rPr lang="es-CO" sz="1400" dirty="0" smtClean="0"/>
              <a:t>.</a:t>
            </a:r>
          </a:p>
          <a:p>
            <a:pPr lvl="1"/>
            <a:endParaRPr lang="es-CO" sz="1400" dirty="0" smtClean="0"/>
          </a:p>
          <a:p>
            <a:pPr marL="800100" lvl="1" indent="-342900">
              <a:buFont typeface="Wingdings" pitchFamily="2" charset="2"/>
              <a:buChar char="§"/>
            </a:pPr>
            <a:r>
              <a:rPr lang="es-CO" sz="1400" dirty="0" smtClean="0"/>
              <a:t>Fortalecimiento </a:t>
            </a:r>
            <a:r>
              <a:rPr lang="es-CO" sz="1400" dirty="0"/>
              <a:t>de la institucionalidad nacional y local relacionada con la política de drogas</a:t>
            </a:r>
            <a:r>
              <a:rPr lang="es-CO" sz="1400" dirty="0" smtClean="0"/>
              <a:t>.</a:t>
            </a:r>
          </a:p>
          <a:p>
            <a:pPr lvl="1"/>
            <a:endParaRPr lang="es-MX" sz="20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dirty="0" smtClean="0"/>
              <a:t>Proyecto de ley </a:t>
            </a:r>
            <a:r>
              <a:rPr lang="es-MX" dirty="0" smtClean="0"/>
              <a:t> para fortalecer la estrategia Anti lavado </a:t>
            </a:r>
            <a:r>
              <a:rPr lang="es-MX" dirty="0" smtClean="0"/>
              <a:t>de </a:t>
            </a:r>
            <a:r>
              <a:rPr lang="es-MX" dirty="0"/>
              <a:t>a</a:t>
            </a:r>
            <a:r>
              <a:rPr lang="es-MX" dirty="0" smtClean="0"/>
              <a:t>ctivos.</a:t>
            </a:r>
            <a:endParaRPr lang="es-MX" dirty="0" smtClean="0"/>
          </a:p>
          <a:p>
            <a:pPr algn="just"/>
            <a:endParaRPr lang="es-MX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s-MX" dirty="0" smtClean="0"/>
              <a:t>Reforma a la Ley de Extinción de Dominio para dotar al operador judicial de herramientas que le permitan hacer más ágiles  </a:t>
            </a:r>
            <a:r>
              <a:rPr lang="es-MX" dirty="0"/>
              <a:t>los </a:t>
            </a:r>
            <a:r>
              <a:rPr lang="es-MX" dirty="0" smtClean="0"/>
              <a:t>procesos en preparación.</a:t>
            </a:r>
            <a:endParaRPr lang="es-ES_tradnl" dirty="0">
              <a:latin typeface="+mj-lt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508104" y="260648"/>
            <a:ext cx="3276873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ES" sz="2400" dirty="0" smtClean="0">
                <a:solidFill>
                  <a:srgbClr val="28328A"/>
                </a:solidFill>
                <a:latin typeface="Arial Black" pitchFamily="34" charset="0"/>
              </a:rPr>
              <a:t>Actualización  normativa</a:t>
            </a:r>
          </a:p>
          <a:p>
            <a:pPr algn="r"/>
            <a:r>
              <a:rPr lang="es-ES" dirty="0" smtClean="0">
                <a:solidFill>
                  <a:srgbClr val="28328A"/>
                </a:solidFill>
                <a:latin typeface="Arial Black" pitchFamily="34" charset="0"/>
              </a:rPr>
              <a:t>Cont.</a:t>
            </a:r>
            <a:endParaRPr lang="es-ES" dirty="0">
              <a:solidFill>
                <a:srgbClr val="28328A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99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355976" y="260648"/>
            <a:ext cx="4429002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ES" sz="2400" dirty="0" smtClean="0">
                <a:solidFill>
                  <a:srgbClr val="28328A"/>
                </a:solidFill>
                <a:latin typeface="Arial Black" pitchFamily="34" charset="0"/>
              </a:rPr>
              <a:t>Comisión Asesora para la Política de Drogas en Colombia - 2013</a:t>
            </a:r>
            <a:endParaRPr lang="es-ES" sz="2400" dirty="0">
              <a:solidFill>
                <a:srgbClr val="28328A"/>
              </a:solidFill>
              <a:latin typeface="Arial Black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148064" y="1844824"/>
            <a:ext cx="388843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rgbClr val="FF0000"/>
                </a:solidFill>
              </a:rPr>
              <a:t>Invitados</a:t>
            </a:r>
          </a:p>
          <a:p>
            <a:r>
              <a:rPr lang="es-MX" sz="1600" dirty="0" smtClean="0"/>
              <a:t>César Gaviria Trujillo</a:t>
            </a:r>
          </a:p>
          <a:p>
            <a:r>
              <a:rPr lang="es-MX" sz="1600" i="1" dirty="0" smtClean="0"/>
              <a:t>Expresidente de la Repúbli</a:t>
            </a:r>
            <a:r>
              <a:rPr lang="es-MX" sz="1600" dirty="0" smtClean="0"/>
              <a:t>ca </a:t>
            </a:r>
          </a:p>
          <a:p>
            <a:r>
              <a:rPr lang="es-MX" sz="1600" dirty="0" smtClean="0"/>
              <a:t>Óscar Naranjo Trujillo </a:t>
            </a:r>
          </a:p>
          <a:p>
            <a:r>
              <a:rPr lang="es-MX" sz="1600" i="1" dirty="0" smtClean="0"/>
              <a:t>General (r) de la Policía Nacional, Exdirector</a:t>
            </a:r>
          </a:p>
          <a:p>
            <a:endParaRPr lang="es-MX" sz="1600" dirty="0" smtClean="0"/>
          </a:p>
          <a:p>
            <a:r>
              <a:rPr lang="es-MX" sz="1600" b="1" dirty="0" smtClean="0">
                <a:solidFill>
                  <a:srgbClr val="FF0000"/>
                </a:solidFill>
              </a:rPr>
              <a:t>Miembros</a:t>
            </a:r>
          </a:p>
          <a:p>
            <a:r>
              <a:rPr lang="es-CO" sz="1600" dirty="0"/>
              <a:t>Helena </a:t>
            </a:r>
            <a:r>
              <a:rPr lang="es-CO" sz="1600" dirty="0" err="1"/>
              <a:t>Alviar</a:t>
            </a:r>
            <a:r>
              <a:rPr lang="es-CO" sz="1600" dirty="0"/>
              <a:t> García 		</a:t>
            </a:r>
            <a:endParaRPr lang="es-CO" sz="1600" dirty="0"/>
          </a:p>
          <a:p>
            <a:r>
              <a:rPr lang="es-CO" sz="1600" dirty="0" smtClean="0"/>
              <a:t>Álvaro </a:t>
            </a:r>
            <a:r>
              <a:rPr lang="es-CO" sz="1600" dirty="0"/>
              <a:t>Balcázar Vanegas	 </a:t>
            </a:r>
          </a:p>
          <a:p>
            <a:r>
              <a:rPr lang="es-CO" sz="1600" dirty="0"/>
              <a:t>Óscar J. Guerrero Peralta	</a:t>
            </a:r>
          </a:p>
          <a:p>
            <a:r>
              <a:rPr lang="es-CO" sz="1600" dirty="0"/>
              <a:t>María Victoria Llorente </a:t>
            </a:r>
            <a:r>
              <a:rPr lang="es-CO" sz="1600" dirty="0" err="1"/>
              <a:t>Sardi</a:t>
            </a:r>
            <a:r>
              <a:rPr lang="es-CO" sz="1600" dirty="0"/>
              <a:t> 	 </a:t>
            </a:r>
          </a:p>
          <a:p>
            <a:r>
              <a:rPr lang="es-CO" sz="1600" dirty="0"/>
              <a:t>Wilson Martínez Sánchez	</a:t>
            </a:r>
          </a:p>
          <a:p>
            <a:r>
              <a:rPr lang="es-CO" sz="1600" dirty="0"/>
              <a:t>Adriana Mejía Hernández	</a:t>
            </a:r>
          </a:p>
          <a:p>
            <a:r>
              <a:rPr lang="es-CO" sz="1600" dirty="0"/>
              <a:t>Daniel Mejía Londoño		</a:t>
            </a:r>
          </a:p>
          <a:p>
            <a:r>
              <a:rPr lang="es-CO" sz="1600" dirty="0"/>
              <a:t>Inés Elvira Mejía Motta	</a:t>
            </a:r>
            <a:endParaRPr lang="es-CO" sz="1600" dirty="0" smtClean="0"/>
          </a:p>
          <a:p>
            <a:r>
              <a:rPr lang="es-MX" sz="1600" dirty="0"/>
              <a:t>Augusto Pérez Gómez </a:t>
            </a:r>
            <a:r>
              <a:rPr lang="es-CO" sz="1600" dirty="0"/>
              <a:t>	</a:t>
            </a:r>
          </a:p>
          <a:p>
            <a:r>
              <a:rPr lang="es-CO" sz="1600" dirty="0"/>
              <a:t>Rodrigo Uprimny Yepes</a:t>
            </a:r>
            <a:r>
              <a:rPr lang="es-CO" sz="1400" dirty="0"/>
              <a:t>	</a:t>
            </a:r>
            <a:endParaRPr lang="es-CO" sz="1400" dirty="0" smtClean="0"/>
          </a:p>
        </p:txBody>
      </p:sp>
      <p:sp>
        <p:nvSpPr>
          <p:cNvPr id="4" name="3 Rectángulo"/>
          <p:cNvSpPr/>
          <p:nvPr/>
        </p:nvSpPr>
        <p:spPr>
          <a:xfrm>
            <a:off x="290170" y="1555045"/>
            <a:ext cx="44644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b="1" dirty="0" smtClean="0">
                <a:solidFill>
                  <a:srgbClr val="002060"/>
                </a:solidFill>
              </a:rPr>
              <a:t>Objeto</a:t>
            </a:r>
            <a:endParaRPr lang="es-ES_tradnl" b="1" dirty="0">
              <a:solidFill>
                <a:srgbClr val="002060"/>
              </a:solidFill>
            </a:endParaRPr>
          </a:p>
          <a:p>
            <a:pPr algn="just"/>
            <a:r>
              <a:rPr lang="es-ES_tradnl" dirty="0"/>
              <a:t>E</a:t>
            </a:r>
            <a:r>
              <a:rPr lang="es-ES_tradnl" dirty="0" smtClean="0"/>
              <a:t>valuar </a:t>
            </a:r>
            <a:r>
              <a:rPr lang="es-ES_tradnl" dirty="0"/>
              <a:t>los resultados </a:t>
            </a:r>
            <a:r>
              <a:rPr lang="es-ES_tradnl" dirty="0" smtClean="0"/>
              <a:t>de </a:t>
            </a:r>
            <a:r>
              <a:rPr lang="es-ES_tradnl" dirty="0"/>
              <a:t>las estrategias que en materia de drogas se han ejecutado durante los últimos </a:t>
            </a:r>
            <a:r>
              <a:rPr lang="es-ES_tradnl" dirty="0" smtClean="0"/>
              <a:t>años</a:t>
            </a:r>
            <a:r>
              <a:rPr lang="es-ES_tradnl" dirty="0"/>
              <a:t>,</a:t>
            </a:r>
            <a:r>
              <a:rPr lang="es-CO" dirty="0"/>
              <a:t> y </a:t>
            </a:r>
            <a:r>
              <a:rPr lang="es-CO" dirty="0" smtClean="0"/>
              <a:t>presentar </a:t>
            </a:r>
            <a:r>
              <a:rPr lang="es-ES_tradnl" dirty="0" smtClean="0"/>
              <a:t>recomendaciones </a:t>
            </a:r>
            <a:r>
              <a:rPr lang="es-ES_tradnl" dirty="0"/>
              <a:t>de política que respondan a las necesidades actuales del Estado colombiano. </a:t>
            </a:r>
            <a:endParaRPr lang="es-ES_tradnl" dirty="0" smtClean="0"/>
          </a:p>
          <a:p>
            <a:endParaRPr lang="es-ES_tradnl" dirty="0"/>
          </a:p>
          <a:p>
            <a:r>
              <a:rPr lang="es-ES_tradnl" b="1" dirty="0" smtClean="0">
                <a:solidFill>
                  <a:srgbClr val="002060"/>
                </a:solidFill>
              </a:rPr>
              <a:t>Productos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_tradnl" dirty="0" smtClean="0"/>
              <a:t>Recomendaciones para una política para el consumo de drogas en Colombia.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_tradnl" dirty="0" smtClean="0"/>
              <a:t>Evaluación de los ejes principales la política de drogas en Colombia.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_tradnl" dirty="0" smtClean="0"/>
              <a:t>Recomendaciones para revisar la política de drogas en Colombia.</a:t>
            </a:r>
          </a:p>
          <a:p>
            <a:endParaRPr lang="es-CO" dirty="0"/>
          </a:p>
          <a:p>
            <a:r>
              <a:rPr lang="es-CO" sz="2000" dirty="0" smtClean="0"/>
              <a:t>	</a:t>
            </a:r>
            <a:r>
              <a:rPr lang="es-CO" sz="15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8933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355976" y="260648"/>
            <a:ext cx="442900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s-ES" sz="2400" dirty="0" smtClean="0">
                <a:solidFill>
                  <a:srgbClr val="28328A"/>
                </a:solidFill>
                <a:latin typeface="Arial Black" pitchFamily="34" charset="0"/>
              </a:rPr>
              <a:t>Otros asuntos de </a:t>
            </a:r>
          </a:p>
          <a:p>
            <a:pPr algn="r"/>
            <a:r>
              <a:rPr lang="es-ES" sz="2400" dirty="0" smtClean="0">
                <a:solidFill>
                  <a:srgbClr val="28328A"/>
                </a:solidFill>
                <a:latin typeface="Arial Black" pitchFamily="34" charset="0"/>
              </a:rPr>
              <a:t>interés nacional</a:t>
            </a:r>
            <a:endParaRPr lang="es-ES" sz="2400" dirty="0">
              <a:solidFill>
                <a:srgbClr val="28328A"/>
              </a:solidFill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17848" y="1937732"/>
            <a:ext cx="8158608" cy="3608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 algn="just">
              <a:buFont typeface="Wingdings" pitchFamily="2" charset="2"/>
              <a:buChar char="§"/>
            </a:pPr>
            <a:r>
              <a:rPr lang="es-ES_tradnl" sz="2400" dirty="0" smtClean="0">
                <a:latin typeface="+mj-lt"/>
                <a:cs typeface="Arial" pitchFamily="34" charset="0"/>
              </a:rPr>
              <a:t>Heroína </a:t>
            </a:r>
          </a:p>
          <a:p>
            <a:pPr lvl="1" algn="just">
              <a:spcBef>
                <a:spcPts val="400"/>
              </a:spcBef>
            </a:pPr>
            <a:r>
              <a:rPr lang="es-MX" sz="1600" dirty="0" smtClean="0"/>
              <a:t>	En </a:t>
            </a:r>
            <a:r>
              <a:rPr lang="es-MX" sz="1600" dirty="0"/>
              <a:t>el departamento de Antioquia, </a:t>
            </a:r>
            <a:r>
              <a:rPr lang="es-MX" sz="1600" dirty="0" smtClean="0"/>
              <a:t> en el principal </a:t>
            </a:r>
            <a:r>
              <a:rPr lang="es-MX" sz="1600" dirty="0"/>
              <a:t>centro de atención a </a:t>
            </a:r>
            <a:r>
              <a:rPr lang="es-MX" sz="1600" dirty="0" smtClean="0"/>
              <a:t>drogadictos se 	atendieron en </a:t>
            </a:r>
            <a:r>
              <a:rPr lang="es-MX" sz="1600" dirty="0"/>
              <a:t>promedio 2 consumidores de heroína al año hasta 2006, </a:t>
            </a:r>
            <a:r>
              <a:rPr lang="es-MX" sz="1600" dirty="0" smtClean="0"/>
              <a:t>26 </a:t>
            </a:r>
            <a:r>
              <a:rPr lang="es-MX" sz="1600" dirty="0"/>
              <a:t>pacientes </a:t>
            </a:r>
            <a:r>
              <a:rPr lang="es-MX" sz="1600" dirty="0" smtClean="0"/>
              <a:t>	en 2007,  42 en 2008,  110 en 2010 y 142  en 2012. </a:t>
            </a:r>
          </a:p>
          <a:p>
            <a:pPr lvl="1" algn="just"/>
            <a:endParaRPr lang="es-CO" sz="1600" dirty="0"/>
          </a:p>
          <a:p>
            <a:pPr algn="just"/>
            <a:endParaRPr lang="es-ES_tradnl" sz="2400" dirty="0" smtClean="0">
              <a:latin typeface="+mj-lt"/>
              <a:cs typeface="Arial" pitchFamily="34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s-ES_tradnl" sz="2400" dirty="0" smtClean="0">
                <a:latin typeface="+mj-lt"/>
                <a:cs typeface="Arial" pitchFamily="34" charset="0"/>
              </a:rPr>
              <a:t>Lavado de activos y extinción de dominio</a:t>
            </a:r>
          </a:p>
          <a:p>
            <a:pPr lvl="1" algn="just"/>
            <a:endParaRPr lang="es-ES_tradnl" sz="2400" dirty="0" smtClean="0">
              <a:latin typeface="+mj-lt"/>
              <a:cs typeface="Arial" pitchFamily="34" charset="0"/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es-ES_tradnl" sz="2400" dirty="0" smtClean="0">
                <a:latin typeface="+mj-lt"/>
                <a:cs typeface="Arial" pitchFamily="34" charset="0"/>
              </a:rPr>
              <a:t>Migración del narcotráfico hacia otras manifestaciones del delito.  </a:t>
            </a:r>
            <a:r>
              <a:rPr lang="es-ES_tradnl" sz="1600" dirty="0" smtClean="0">
                <a:latin typeface="+mj-lt"/>
                <a:cs typeface="Arial" pitchFamily="34" charset="0"/>
              </a:rPr>
              <a:t>Ejemplo</a:t>
            </a:r>
            <a:r>
              <a:rPr lang="es-ES_tradnl" sz="1600" dirty="0" smtClean="0">
                <a:latin typeface="+mj-lt"/>
                <a:cs typeface="Arial" pitchFamily="34" charset="0"/>
              </a:rPr>
              <a:t>: minería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es-CO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89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1925"/>
            <a:ext cx="9344025" cy="701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uadroTexto 15"/>
          <p:cNvSpPr txBox="1"/>
          <p:nvPr/>
        </p:nvSpPr>
        <p:spPr>
          <a:xfrm>
            <a:off x="3491880" y="2420888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smtClean="0">
                <a:solidFill>
                  <a:srgbClr val="233E99"/>
                </a:solidFill>
                <a:latin typeface="Arial Black" pitchFamily="34" charset="0"/>
                <a:cs typeface="Futura Std Bold"/>
              </a:rPr>
              <a:t>Gracias</a:t>
            </a:r>
            <a:endParaRPr lang="es-ES" sz="3600" b="1" dirty="0">
              <a:solidFill>
                <a:srgbClr val="233E99"/>
              </a:solidFill>
              <a:latin typeface="Arial Black" pitchFamily="34" charset="0"/>
              <a:cs typeface="Futura Std Bold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971600" y="3242007"/>
            <a:ext cx="687887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Julián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D.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Wilches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Guzmán 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Director de Política contra las Drogas y Actividades Relacionadas</a:t>
            </a:r>
            <a:endParaRPr lang="es-MX" dirty="0" smtClean="0">
              <a:latin typeface="Arial" pitchFamily="34" charset="0"/>
              <a:cs typeface="Arial" pitchFamily="34" charset="0"/>
              <a:hlinkClick r:id="rId4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  <a:hlinkClick r:id="rId4"/>
              </a:rPr>
              <a:t>julian.wilches@minjusticia.gov.co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Tel.  +57-1-4443100 Ext. 1505</a:t>
            </a: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Cel. +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57-311-222-2382</a:t>
            </a:r>
          </a:p>
          <a:p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Ministerio de Justicia y del Derecho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>
                <a:latin typeface="Arial" pitchFamily="34" charset="0"/>
                <a:cs typeface="Arial" pitchFamily="34" charset="0"/>
                <a:hlinkClick r:id="rId5"/>
              </a:rPr>
              <a:t>http://</a:t>
            </a:r>
            <a:r>
              <a:rPr lang="es-MX" dirty="0" smtClean="0">
                <a:latin typeface="Arial" pitchFamily="34" charset="0"/>
                <a:cs typeface="Arial" pitchFamily="34" charset="0"/>
                <a:hlinkClick r:id="rId5"/>
              </a:rPr>
              <a:t>www.minjusticia.gov.co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Observatorio de Drogas de Colombia</a:t>
            </a:r>
          </a:p>
          <a:p>
            <a:r>
              <a:rPr lang="es-MX" dirty="0">
                <a:latin typeface="Arial" pitchFamily="34" charset="0"/>
                <a:cs typeface="Arial" pitchFamily="34" charset="0"/>
                <a:hlinkClick r:id="rId6"/>
              </a:rPr>
              <a:t>http://www.odc.gov.co</a:t>
            </a:r>
            <a:r>
              <a:rPr lang="es-MX" dirty="0" smtClean="0">
                <a:latin typeface="Arial" pitchFamily="34" charset="0"/>
                <a:cs typeface="Arial" pitchFamily="34" charset="0"/>
                <a:hlinkClick r:id="rId6"/>
              </a:rPr>
              <a:t>/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525</Words>
  <Application>Microsoft Office PowerPoint</Application>
  <PresentationFormat>Presentación en pantalla (4:3)</PresentationFormat>
  <Paragraphs>122</Paragraphs>
  <Slides>9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Adobe</dc:creator>
  <cp:lastModifiedBy>ANA MARIA RUEDA RODRIGUEZ</cp:lastModifiedBy>
  <cp:revision>172</cp:revision>
  <cp:lastPrinted>2013-01-28T23:00:58Z</cp:lastPrinted>
  <dcterms:created xsi:type="dcterms:W3CDTF">2012-10-11T03:49:33Z</dcterms:created>
  <dcterms:modified xsi:type="dcterms:W3CDTF">2013-03-06T19:23:20Z</dcterms:modified>
</cp:coreProperties>
</file>